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69"/>
    <p:restoredTop sz="66239"/>
  </p:normalViewPr>
  <p:slideViewPr>
    <p:cSldViewPr snapToGrid="0" snapToObjects="1">
      <p:cViewPr varScale="1">
        <p:scale>
          <a:sx n="88" d="100"/>
          <a:sy n="88" d="100"/>
        </p:scale>
        <p:origin x="1832" y="17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8F79AE-5EBC-CF4E-8FAC-F47694035BF1}" type="datetimeFigureOut">
              <a:rPr lang="en-US" smtClean="0"/>
              <a:t>12/9/25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A06E7B-0D26-294C-9620-2CE0E447148C}" type="slidenum">
              <a:rPr lang="en-US" smtClean="0"/>
              <a:t>‹#›</a:t>
            </a:fld>
            <a:endParaRPr lang="en-US"/>
          </a:p>
        </p:txBody>
      </p:sp>
    </p:spTree>
    <p:extLst>
      <p:ext uri="{BB962C8B-B14F-4D97-AF65-F5344CB8AC3E}">
        <p14:creationId xmlns:p14="http://schemas.microsoft.com/office/powerpoint/2010/main" val="34175229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for teacher: </a:t>
            </a:r>
            <a:r>
              <a:rPr lang="en-US" dirty="0"/>
              <a:t>This embedded link plays a short (under 2 mins) video explain the carbon cycle. The link is here if you have any issues: https://</a:t>
            </a:r>
            <a:r>
              <a:rPr lang="en-US" dirty="0" err="1"/>
              <a:t>www.youtube.com</a:t>
            </a:r>
            <a:r>
              <a:rPr lang="en-US" dirty="0"/>
              <a:t>/</a:t>
            </a:r>
            <a:r>
              <a:rPr lang="en-US" dirty="0" err="1"/>
              <a:t>watch?v</a:t>
            </a:r>
            <a:r>
              <a:rPr lang="en-US" dirty="0"/>
              <a:t>=U7DbEeBXQBQ</a:t>
            </a:r>
          </a:p>
          <a:p>
            <a:endParaRPr lang="en-US" dirty="0"/>
          </a:p>
        </p:txBody>
      </p:sp>
      <p:sp>
        <p:nvSpPr>
          <p:cNvPr id="4" name="Slide Number Placeholder 3"/>
          <p:cNvSpPr>
            <a:spLocks noGrp="1"/>
          </p:cNvSpPr>
          <p:nvPr>
            <p:ph type="sldNum" sz="quarter" idx="5"/>
          </p:nvPr>
        </p:nvSpPr>
        <p:spPr/>
        <p:txBody>
          <a:bodyPr/>
          <a:lstStyle/>
          <a:p>
            <a:fld id="{4DA06E7B-0D26-294C-9620-2CE0E447148C}" type="slidenum">
              <a:rPr lang="en-US" smtClean="0"/>
              <a:t>4</a:t>
            </a:fld>
            <a:endParaRPr lang="en-US"/>
          </a:p>
        </p:txBody>
      </p:sp>
    </p:spTree>
    <p:extLst>
      <p:ext uri="{BB962C8B-B14F-4D97-AF65-F5344CB8AC3E}">
        <p14:creationId xmlns:p14="http://schemas.microsoft.com/office/powerpoint/2010/main" val="30641191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We now connect climate action from a global level to a national level and down to individual efforts. Students should examine the image and, working in pairs, discuss the graph to determine the optimal times for using appliances or charging electric vehicles.</a:t>
            </a:r>
          </a:p>
          <a:p>
            <a:endParaRPr lang="en-US" dirty="0"/>
          </a:p>
          <a:p>
            <a:endParaRPr lang="en-US" dirty="0"/>
          </a:p>
        </p:txBody>
      </p:sp>
      <p:sp>
        <p:nvSpPr>
          <p:cNvPr id="4" name="Slide Number Placeholder 3"/>
          <p:cNvSpPr>
            <a:spLocks noGrp="1"/>
          </p:cNvSpPr>
          <p:nvPr>
            <p:ph type="sldNum" sz="quarter" idx="5"/>
          </p:nvPr>
        </p:nvSpPr>
        <p:spPr/>
        <p:txBody>
          <a:bodyPr/>
          <a:lstStyle/>
          <a:p>
            <a:fld id="{4DA06E7B-0D26-294C-9620-2CE0E447148C}" type="slidenum">
              <a:rPr lang="en-US" smtClean="0"/>
              <a:t>14</a:t>
            </a:fld>
            <a:endParaRPr lang="en-US"/>
          </a:p>
        </p:txBody>
      </p:sp>
    </p:spTree>
    <p:extLst>
      <p:ext uri="{BB962C8B-B14F-4D97-AF65-F5344CB8AC3E}">
        <p14:creationId xmlns:p14="http://schemas.microsoft.com/office/powerpoint/2010/main" val="529447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342900" algn="l" rtl="0">
              <a:lnSpc>
                <a:spcPct val="90000"/>
              </a:lnSpc>
              <a:spcBef>
                <a:spcPts val="0"/>
              </a:spcBef>
              <a:spcAft>
                <a:spcPts val="0"/>
              </a:spcAft>
              <a:buClr>
                <a:srgbClr val="003D6C"/>
              </a:buClr>
              <a:buSzPts val="1800"/>
              <a:buFont typeface="Arial"/>
              <a:buChar char="●"/>
            </a:pPr>
            <a:r>
              <a:rPr lang="en-US" sz="1200" b="1" dirty="0"/>
              <a:t>Notes for teachers: </a:t>
            </a:r>
            <a:r>
              <a:rPr lang="en-US" sz="1200" dirty="0"/>
              <a:t>This slide consolidates the learning from the Think Pair Share on the previous slide. Expand on points/Discussion:</a:t>
            </a:r>
            <a:endParaRPr lang="en-US" dirty="0"/>
          </a:p>
          <a:p>
            <a:pPr marL="457200" marR="0" lvl="0" indent="-342900" algn="l" rtl="0">
              <a:lnSpc>
                <a:spcPct val="90000"/>
              </a:lnSpc>
              <a:spcBef>
                <a:spcPts val="0"/>
              </a:spcBef>
              <a:spcAft>
                <a:spcPts val="0"/>
              </a:spcAft>
              <a:buClr>
                <a:srgbClr val="003D6C"/>
              </a:buClr>
              <a:buSzPts val="1800"/>
              <a:buFont typeface="Arial"/>
              <a:buChar char="●"/>
            </a:pPr>
            <a:r>
              <a:rPr lang="en-US" sz="1200" b="0" i="0" u="none" strike="noStrike" cap="none" dirty="0">
                <a:solidFill>
                  <a:srgbClr val="013C71"/>
                </a:solidFill>
                <a:latin typeface="Arial"/>
                <a:ea typeface="Arial"/>
                <a:cs typeface="Arial"/>
                <a:sym typeface="Arial"/>
              </a:rPr>
              <a:t>We can be flexible with our activities to contribute to reducing the national carbon footprint.</a:t>
            </a:r>
            <a:endParaRPr lang="en-US" sz="1200" dirty="0">
              <a:latin typeface="Arial"/>
              <a:ea typeface="Arial"/>
              <a:cs typeface="Arial"/>
              <a:sym typeface="Arial"/>
            </a:endParaRPr>
          </a:p>
          <a:p>
            <a:pPr marL="457200" marR="0" lvl="0" indent="-342900" algn="l" rtl="0">
              <a:lnSpc>
                <a:spcPct val="90000"/>
              </a:lnSpc>
              <a:spcBef>
                <a:spcPts val="1000"/>
              </a:spcBef>
              <a:spcAft>
                <a:spcPts val="0"/>
              </a:spcAft>
              <a:buClr>
                <a:srgbClr val="003D6C"/>
              </a:buClr>
              <a:buSzPts val="1800"/>
              <a:buFont typeface="Arial"/>
              <a:buChar char="●"/>
            </a:pPr>
            <a:r>
              <a:rPr lang="en-US" sz="1200" b="0" i="0" u="none" strike="noStrike" cap="none" dirty="0">
                <a:solidFill>
                  <a:srgbClr val="013C71"/>
                </a:solidFill>
                <a:latin typeface="Arial"/>
                <a:ea typeface="Arial"/>
                <a:cs typeface="Arial"/>
                <a:sym typeface="Arial"/>
              </a:rPr>
              <a:t>Think of times when your household uses high amounts of electricity.</a:t>
            </a:r>
            <a:endParaRPr lang="en-US" dirty="0"/>
          </a:p>
          <a:p>
            <a:pPr marL="457200" marR="0" lvl="0" indent="-342900" algn="l" rtl="0">
              <a:lnSpc>
                <a:spcPct val="90000"/>
              </a:lnSpc>
              <a:spcBef>
                <a:spcPts val="1000"/>
              </a:spcBef>
              <a:spcAft>
                <a:spcPts val="0"/>
              </a:spcAft>
              <a:buClr>
                <a:srgbClr val="003D6C"/>
              </a:buClr>
              <a:buSzPts val="1800"/>
              <a:buFont typeface="Arial"/>
              <a:buChar char="●"/>
            </a:pPr>
            <a:r>
              <a:rPr lang="en-US" sz="1200" b="0" i="0" u="none" strike="noStrike" cap="none" dirty="0">
                <a:solidFill>
                  <a:srgbClr val="013C71"/>
                </a:solidFill>
                <a:latin typeface="Arial"/>
                <a:ea typeface="Arial"/>
                <a:cs typeface="Arial"/>
                <a:sym typeface="Arial"/>
              </a:rPr>
              <a:t>Which of these activities are not tied to a certain time? e.g. using the washing machine or dryer, charging an electric vehicle.</a:t>
            </a:r>
            <a:endParaRPr lang="en-US" sz="1200" dirty="0">
              <a:latin typeface="Arial"/>
              <a:ea typeface="Arial"/>
              <a:cs typeface="Arial"/>
              <a:sym typeface="Arial"/>
            </a:endParaRPr>
          </a:p>
          <a:p>
            <a:pPr marL="457200" marR="0" lvl="0" indent="-342900" algn="l" rtl="0">
              <a:lnSpc>
                <a:spcPct val="90000"/>
              </a:lnSpc>
              <a:spcBef>
                <a:spcPts val="1000"/>
              </a:spcBef>
              <a:spcAft>
                <a:spcPts val="0"/>
              </a:spcAft>
              <a:buClr>
                <a:srgbClr val="003D6C"/>
              </a:buClr>
              <a:buSzPts val="1800"/>
              <a:buFont typeface="Arial"/>
              <a:buChar char="●"/>
            </a:pPr>
            <a:r>
              <a:rPr lang="en-US" sz="1200" b="0" i="0" u="none" strike="noStrike" cap="none" dirty="0">
                <a:solidFill>
                  <a:srgbClr val="013C71"/>
                </a:solidFill>
                <a:latin typeface="Arial"/>
                <a:ea typeface="Arial"/>
                <a:cs typeface="Arial"/>
                <a:sym typeface="Arial"/>
              </a:rPr>
              <a:t>We need to make a conscious effort to carry out these activities when the country has a good power supply from renewable sources.</a:t>
            </a:r>
            <a:endParaRPr lang="en-US" dirty="0"/>
          </a:p>
          <a:p>
            <a:pPr marL="457200" marR="0" lvl="0" indent="-342900" algn="l" rtl="0">
              <a:lnSpc>
                <a:spcPct val="90000"/>
              </a:lnSpc>
              <a:spcBef>
                <a:spcPts val="1000"/>
              </a:spcBef>
              <a:spcAft>
                <a:spcPts val="0"/>
              </a:spcAft>
              <a:buClr>
                <a:srgbClr val="003D6C"/>
              </a:buClr>
              <a:buSzPts val="1800"/>
              <a:buFont typeface="Arial"/>
              <a:buChar char="●"/>
            </a:pPr>
            <a:r>
              <a:rPr lang="en-US" sz="1200" b="0" i="0" u="none" strike="noStrike" cap="none" dirty="0">
                <a:solidFill>
                  <a:srgbClr val="013C71"/>
                </a:solidFill>
                <a:latin typeface="Arial"/>
                <a:ea typeface="Arial"/>
                <a:cs typeface="Arial"/>
                <a:sym typeface="Arial"/>
              </a:rPr>
              <a:t>We need to be conscious of when it’s not a good time to use electricity heavy appliances (e.g. during peak times, 5pm-7pm).</a:t>
            </a:r>
            <a:endParaRPr lang="en-US" sz="1200" dirty="0">
              <a:latin typeface="Arial"/>
              <a:ea typeface="Arial"/>
              <a:cs typeface="Arial"/>
              <a:sym typeface="Arial"/>
            </a:endParaRPr>
          </a:p>
          <a:p>
            <a:pPr marL="0" lvl="0" indent="0" algn="l" rtl="0">
              <a:lnSpc>
                <a:spcPct val="100000"/>
              </a:lnSpc>
              <a:spcBef>
                <a:spcPts val="0"/>
              </a:spcBef>
              <a:spcAft>
                <a:spcPts val="0"/>
              </a:spcAft>
              <a:buSzPts val="1400"/>
              <a:buNone/>
            </a:pPr>
            <a:endParaRPr lang="en-US" sz="1200" dirty="0"/>
          </a:p>
          <a:p>
            <a:endParaRPr lang="en-US" dirty="0"/>
          </a:p>
          <a:p>
            <a:endParaRPr lang="en-US" dirty="0"/>
          </a:p>
        </p:txBody>
      </p:sp>
      <p:sp>
        <p:nvSpPr>
          <p:cNvPr id="4" name="Slide Number Placeholder 3"/>
          <p:cNvSpPr>
            <a:spLocks noGrp="1"/>
          </p:cNvSpPr>
          <p:nvPr>
            <p:ph type="sldNum" sz="quarter" idx="5"/>
          </p:nvPr>
        </p:nvSpPr>
        <p:spPr/>
        <p:txBody>
          <a:bodyPr/>
          <a:lstStyle/>
          <a:p>
            <a:fld id="{4DA06E7B-0D26-294C-9620-2CE0E447148C}" type="slidenum">
              <a:rPr lang="en-US" smtClean="0"/>
              <a:t>15</a:t>
            </a:fld>
            <a:endParaRPr lang="en-US"/>
          </a:p>
        </p:txBody>
      </p:sp>
    </p:spTree>
    <p:extLst>
      <p:ext uri="{BB962C8B-B14F-4D97-AF65-F5344CB8AC3E}">
        <p14:creationId xmlns:p14="http://schemas.microsoft.com/office/powerpoint/2010/main" val="38228284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This short (approx. 2 min 18 sec video) explains ESB Networks’ plans to achieve Net Zero. </a:t>
            </a:r>
            <a:br>
              <a:rPr lang="en-US" sz="1200" dirty="0"/>
            </a:br>
            <a:br>
              <a:rPr lang="en-US" sz="1200" dirty="0"/>
            </a:br>
            <a:r>
              <a:rPr lang="en-US" sz="1200" dirty="0"/>
              <a:t>Link if needed: https://</a:t>
            </a:r>
            <a:r>
              <a:rPr lang="en-US" sz="1200" dirty="0" err="1"/>
              <a:t>www.youtube.com</a:t>
            </a:r>
            <a:r>
              <a:rPr lang="en-US" sz="1200" dirty="0"/>
              <a:t>/</a:t>
            </a:r>
            <a:r>
              <a:rPr lang="en-US" sz="1200" dirty="0" err="1"/>
              <a:t>watch?v</a:t>
            </a:r>
            <a:r>
              <a:rPr lang="en-US" sz="1200" dirty="0"/>
              <a:t>=Hyyh5UD36P8</a:t>
            </a:r>
          </a:p>
          <a:p>
            <a:endParaRPr lang="en-US" dirty="0"/>
          </a:p>
          <a:p>
            <a:endParaRPr lang="en-US" dirty="0"/>
          </a:p>
        </p:txBody>
      </p:sp>
      <p:sp>
        <p:nvSpPr>
          <p:cNvPr id="4" name="Slide Number Placeholder 3"/>
          <p:cNvSpPr>
            <a:spLocks noGrp="1"/>
          </p:cNvSpPr>
          <p:nvPr>
            <p:ph type="sldNum" sz="quarter" idx="5"/>
          </p:nvPr>
        </p:nvSpPr>
        <p:spPr/>
        <p:txBody>
          <a:bodyPr/>
          <a:lstStyle/>
          <a:p>
            <a:fld id="{4DA06E7B-0D26-294C-9620-2CE0E447148C}" type="slidenum">
              <a:rPr lang="en-US" smtClean="0"/>
              <a:t>17</a:t>
            </a:fld>
            <a:endParaRPr lang="en-US"/>
          </a:p>
        </p:txBody>
      </p:sp>
    </p:spTree>
    <p:extLst>
      <p:ext uri="{BB962C8B-B14F-4D97-AF65-F5344CB8AC3E}">
        <p14:creationId xmlns:p14="http://schemas.microsoft.com/office/powerpoint/2010/main" val="23585729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This can be started as task in class and finished as homework. This gives a good link between a national goal and individual household energy use. The information is live data so will change over time classes could revisit this again to see if their county has improved over time. Link: https://</a:t>
            </a:r>
            <a:r>
              <a:rPr lang="en-US" sz="1200" dirty="0" err="1"/>
              <a:t>www.esbnetworks.ie</a:t>
            </a:r>
            <a:r>
              <a:rPr lang="en-US" sz="1200" dirty="0"/>
              <a:t>/who-we-are/national-network-local-connections-</a:t>
            </a:r>
            <a:r>
              <a:rPr lang="en-US" sz="1200" dirty="0" err="1"/>
              <a:t>programme</a:t>
            </a:r>
            <a:r>
              <a:rPr lang="en-US" sz="1200" dirty="0"/>
              <a:t>/community-toolkit/renewable-energy-forecast</a:t>
            </a:r>
          </a:p>
          <a:p>
            <a:endParaRPr lang="en-US" dirty="0"/>
          </a:p>
          <a:p>
            <a:endParaRPr lang="en-US" dirty="0"/>
          </a:p>
        </p:txBody>
      </p:sp>
      <p:sp>
        <p:nvSpPr>
          <p:cNvPr id="4" name="Slide Number Placeholder 3"/>
          <p:cNvSpPr>
            <a:spLocks noGrp="1"/>
          </p:cNvSpPr>
          <p:nvPr>
            <p:ph type="sldNum" sz="quarter" idx="5"/>
          </p:nvPr>
        </p:nvSpPr>
        <p:spPr/>
        <p:txBody>
          <a:bodyPr/>
          <a:lstStyle/>
          <a:p>
            <a:fld id="{4DA06E7B-0D26-294C-9620-2CE0E447148C}" type="slidenum">
              <a:rPr lang="en-US" smtClean="0"/>
              <a:t>18</a:t>
            </a:fld>
            <a:endParaRPr lang="en-US"/>
          </a:p>
        </p:txBody>
      </p:sp>
    </p:spTree>
    <p:extLst>
      <p:ext uri="{BB962C8B-B14F-4D97-AF65-F5344CB8AC3E}">
        <p14:creationId xmlns:p14="http://schemas.microsoft.com/office/powerpoint/2010/main" val="3982604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dirty="0"/>
              <a:t>Notes for teachers: </a:t>
            </a:r>
            <a:r>
              <a:rPr lang="en-US" b="1" i="0" dirty="0">
                <a:solidFill>
                  <a:srgbClr val="304E4E"/>
                </a:solidFill>
                <a:latin typeface="Arial"/>
                <a:ea typeface="Arial"/>
                <a:cs typeface="Arial"/>
                <a:sym typeface="Arial"/>
              </a:rPr>
              <a:t>The TRANSLATE project</a:t>
            </a:r>
            <a:r>
              <a:rPr lang="en-US" b="0" i="0" dirty="0">
                <a:solidFill>
                  <a:srgbClr val="304E4E"/>
                </a:solidFill>
                <a:latin typeface="Arial"/>
                <a:ea typeface="Arial"/>
                <a:cs typeface="Arial"/>
                <a:sym typeface="Arial"/>
              </a:rPr>
              <a:t> is a Met Éireann lead initiative to </a:t>
            </a:r>
            <a:r>
              <a:rPr lang="en-US" b="0" i="0" dirty="0" err="1">
                <a:solidFill>
                  <a:srgbClr val="304E4E"/>
                </a:solidFill>
                <a:latin typeface="Arial"/>
                <a:ea typeface="Arial"/>
                <a:cs typeface="Arial"/>
                <a:sym typeface="Arial"/>
              </a:rPr>
              <a:t>standardise</a:t>
            </a:r>
            <a:r>
              <a:rPr lang="en-US" b="0" i="0" dirty="0">
                <a:solidFill>
                  <a:srgbClr val="304E4E"/>
                </a:solidFill>
                <a:latin typeface="Arial"/>
                <a:ea typeface="Arial"/>
                <a:cs typeface="Arial"/>
                <a:sym typeface="Arial"/>
              </a:rPr>
              <a:t> future climate projections for Ireland and develop climate services that meet the climate information needs of decision makers. TRANSLATE focuses on reviewing existing climate models to produce a national set of </a:t>
            </a:r>
            <a:r>
              <a:rPr lang="en-US" b="0" i="0" dirty="0" err="1">
                <a:solidFill>
                  <a:srgbClr val="304E4E"/>
                </a:solidFill>
                <a:latin typeface="Arial"/>
                <a:ea typeface="Arial"/>
                <a:cs typeface="Arial"/>
                <a:sym typeface="Arial"/>
              </a:rPr>
              <a:t>standardised</a:t>
            </a:r>
            <a:r>
              <a:rPr lang="en-US" b="0" i="0" dirty="0">
                <a:solidFill>
                  <a:srgbClr val="304E4E"/>
                </a:solidFill>
                <a:latin typeface="Arial"/>
                <a:ea typeface="Arial"/>
                <a:cs typeface="Arial"/>
                <a:sym typeface="Arial"/>
              </a:rPr>
              <a:t> climate projections. </a:t>
            </a:r>
            <a:endParaRPr lang="en-US" dirty="0"/>
          </a:p>
          <a:p>
            <a:pPr marL="0" lvl="0" indent="0" algn="l" rtl="0">
              <a:lnSpc>
                <a:spcPct val="100000"/>
              </a:lnSpc>
              <a:spcBef>
                <a:spcPts val="0"/>
              </a:spcBef>
              <a:spcAft>
                <a:spcPts val="0"/>
              </a:spcAft>
              <a:buSzPts val="1400"/>
              <a:buNone/>
            </a:pPr>
            <a:endParaRPr lang="en-US" b="0" i="0" dirty="0">
              <a:solidFill>
                <a:srgbClr val="304E4E"/>
              </a:solidFill>
              <a:latin typeface="Arial"/>
              <a:ea typeface="Arial"/>
              <a:cs typeface="Arial"/>
              <a:sym typeface="Arial"/>
            </a:endParaRPr>
          </a:p>
          <a:p>
            <a:pPr marL="0" lvl="0" indent="0" algn="l" rtl="0">
              <a:lnSpc>
                <a:spcPct val="100000"/>
              </a:lnSpc>
              <a:spcBef>
                <a:spcPts val="0"/>
              </a:spcBef>
              <a:spcAft>
                <a:spcPts val="0"/>
              </a:spcAft>
              <a:buSzPts val="1400"/>
              <a:buNone/>
            </a:pPr>
            <a:r>
              <a:rPr lang="en-US" b="0" i="0" dirty="0">
                <a:solidFill>
                  <a:srgbClr val="304E4E"/>
                </a:solidFill>
                <a:latin typeface="Arial"/>
                <a:ea typeface="Arial"/>
                <a:cs typeface="Arial"/>
                <a:sym typeface="Arial"/>
              </a:rPr>
              <a:t>The click link brings you to an interactive </a:t>
            </a:r>
            <a:r>
              <a:rPr lang="en-US" b="0" i="0" dirty="0" err="1">
                <a:solidFill>
                  <a:srgbClr val="304E4E"/>
                </a:solidFill>
                <a:latin typeface="Arial"/>
                <a:ea typeface="Arial"/>
                <a:cs typeface="Arial"/>
                <a:sym typeface="Arial"/>
              </a:rPr>
              <a:t>StoryMap</a:t>
            </a:r>
            <a:r>
              <a:rPr lang="en-US" b="0" i="0" dirty="0">
                <a:solidFill>
                  <a:srgbClr val="304E4E"/>
                </a:solidFill>
                <a:latin typeface="Arial"/>
                <a:ea typeface="Arial"/>
                <a:cs typeface="Arial"/>
                <a:sym typeface="Arial"/>
              </a:rPr>
              <a:t>, which is here: https://</a:t>
            </a:r>
            <a:r>
              <a:rPr lang="en-US" b="0" i="0" dirty="0" err="1">
                <a:solidFill>
                  <a:srgbClr val="304E4E"/>
                </a:solidFill>
                <a:latin typeface="Arial"/>
                <a:ea typeface="Arial"/>
                <a:cs typeface="Arial"/>
                <a:sym typeface="Arial"/>
              </a:rPr>
              <a:t>storymaps.arcgis.com</a:t>
            </a:r>
            <a:r>
              <a:rPr lang="en-US" b="0" i="0" dirty="0">
                <a:solidFill>
                  <a:srgbClr val="304E4E"/>
                </a:solidFill>
                <a:latin typeface="Arial"/>
                <a:ea typeface="Arial"/>
                <a:cs typeface="Arial"/>
                <a:sym typeface="Arial"/>
              </a:rPr>
              <a:t>/stories/08035b0431cf4f77b1b867ea0ac59cec</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DA06E7B-0D26-294C-9620-2CE0E447148C}" type="slidenum">
              <a:rPr lang="en-US" smtClean="0"/>
              <a:t>5</a:t>
            </a:fld>
            <a:endParaRPr lang="en-US"/>
          </a:p>
        </p:txBody>
      </p:sp>
    </p:spTree>
    <p:extLst>
      <p:ext uri="{BB962C8B-B14F-4D97-AF65-F5344CB8AC3E}">
        <p14:creationId xmlns:p14="http://schemas.microsoft.com/office/powerpoint/2010/main" val="5804965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This slide encourages students to think about how climate change is being experienced globally but also being caused globally.</a:t>
            </a:r>
          </a:p>
          <a:p>
            <a:endParaRPr lang="en-US" dirty="0"/>
          </a:p>
          <a:p>
            <a:endParaRPr lang="en-US" dirty="0"/>
          </a:p>
        </p:txBody>
      </p:sp>
      <p:sp>
        <p:nvSpPr>
          <p:cNvPr id="4" name="Slide Number Placeholder 3"/>
          <p:cNvSpPr>
            <a:spLocks noGrp="1"/>
          </p:cNvSpPr>
          <p:nvPr>
            <p:ph type="sldNum" sz="quarter" idx="5"/>
          </p:nvPr>
        </p:nvSpPr>
        <p:spPr/>
        <p:txBody>
          <a:bodyPr/>
          <a:lstStyle/>
          <a:p>
            <a:fld id="{4DA06E7B-0D26-294C-9620-2CE0E447148C}" type="slidenum">
              <a:rPr lang="en-US" smtClean="0"/>
              <a:t>6</a:t>
            </a:fld>
            <a:endParaRPr lang="en-US"/>
          </a:p>
        </p:txBody>
      </p:sp>
    </p:spTree>
    <p:extLst>
      <p:ext uri="{BB962C8B-B14F-4D97-AF65-F5344CB8AC3E}">
        <p14:creationId xmlns:p14="http://schemas.microsoft.com/office/powerpoint/2010/main" val="42728745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The Kyoto Protocol was the first big move towards slowing climate change and is important for students to get some context. It also links it to the COP conferences and shows that it was one of the first.</a:t>
            </a:r>
          </a:p>
          <a:p>
            <a:endParaRPr lang="en-US" dirty="0"/>
          </a:p>
          <a:p>
            <a:endParaRPr lang="en-US" dirty="0"/>
          </a:p>
        </p:txBody>
      </p:sp>
      <p:sp>
        <p:nvSpPr>
          <p:cNvPr id="4" name="Slide Number Placeholder 3"/>
          <p:cNvSpPr>
            <a:spLocks noGrp="1"/>
          </p:cNvSpPr>
          <p:nvPr>
            <p:ph type="sldNum" sz="quarter" idx="5"/>
          </p:nvPr>
        </p:nvSpPr>
        <p:spPr/>
        <p:txBody>
          <a:bodyPr/>
          <a:lstStyle/>
          <a:p>
            <a:fld id="{4DA06E7B-0D26-294C-9620-2CE0E447148C}" type="slidenum">
              <a:rPr lang="en-US" smtClean="0"/>
              <a:t>7</a:t>
            </a:fld>
            <a:endParaRPr lang="en-US"/>
          </a:p>
        </p:txBody>
      </p:sp>
    </p:spTree>
    <p:extLst>
      <p:ext uri="{BB962C8B-B14F-4D97-AF65-F5344CB8AC3E}">
        <p14:creationId xmlns:p14="http://schemas.microsoft.com/office/powerpoint/2010/main" val="715994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dirty="0"/>
              <a:t>Notes for teachers: </a:t>
            </a:r>
            <a:r>
              <a:rPr lang="en-US" sz="1200" b="0" i="0" u="none" strike="noStrike" cap="none" dirty="0">
                <a:latin typeface="Arial"/>
                <a:ea typeface="Arial"/>
                <a:cs typeface="Arial"/>
                <a:sym typeface="Arial"/>
              </a:rPr>
              <a:t>Ask students questions to get them to extract info. </a:t>
            </a:r>
            <a:r>
              <a:rPr lang="en-US" sz="1200" dirty="0"/>
              <a:t>This gives them the opportunity to practice the skill of reading an infographic, which is a common question format in the Junior Cycle.</a:t>
            </a:r>
          </a:p>
          <a:p>
            <a:endParaRPr lang="en-US" dirty="0"/>
          </a:p>
          <a:p>
            <a:endParaRPr lang="en-US" dirty="0"/>
          </a:p>
        </p:txBody>
      </p:sp>
      <p:sp>
        <p:nvSpPr>
          <p:cNvPr id="4" name="Slide Number Placeholder 3"/>
          <p:cNvSpPr>
            <a:spLocks noGrp="1"/>
          </p:cNvSpPr>
          <p:nvPr>
            <p:ph type="sldNum" sz="quarter" idx="5"/>
          </p:nvPr>
        </p:nvSpPr>
        <p:spPr/>
        <p:txBody>
          <a:bodyPr/>
          <a:lstStyle/>
          <a:p>
            <a:fld id="{4DA06E7B-0D26-294C-9620-2CE0E447148C}" type="slidenum">
              <a:rPr lang="en-US" smtClean="0"/>
              <a:t>9</a:t>
            </a:fld>
            <a:endParaRPr lang="en-US"/>
          </a:p>
        </p:txBody>
      </p:sp>
    </p:spTree>
    <p:extLst>
      <p:ext uri="{BB962C8B-B14F-4D97-AF65-F5344CB8AC3E}">
        <p14:creationId xmlns:p14="http://schemas.microsoft.com/office/powerpoint/2010/main" val="24095421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This video from the UN (3 mins) gives a simple overview of the Paris Agreement which Ireland is currently working on. Students should answer the suggested questions. These questions should generate some discussion on the topic and get students thinking more about Ireland's responsibilities. Link if needed: https://</a:t>
            </a:r>
            <a:r>
              <a:rPr lang="en-US" sz="1200" dirty="0" err="1"/>
              <a:t>www.youtube.com</a:t>
            </a:r>
            <a:r>
              <a:rPr lang="en-US" sz="1200" dirty="0"/>
              <a:t>/</a:t>
            </a:r>
            <a:r>
              <a:rPr lang="en-US" sz="1200" dirty="0" err="1"/>
              <a:t>watch?v</a:t>
            </a:r>
            <a:r>
              <a:rPr lang="en-US" sz="1200" dirty="0"/>
              <a:t>=BJQz0ZeVFUM</a:t>
            </a:r>
          </a:p>
          <a:p>
            <a:endParaRPr lang="en-US" dirty="0"/>
          </a:p>
          <a:p>
            <a:endParaRPr lang="en-US" dirty="0"/>
          </a:p>
        </p:txBody>
      </p:sp>
      <p:sp>
        <p:nvSpPr>
          <p:cNvPr id="4" name="Slide Number Placeholder 3"/>
          <p:cNvSpPr>
            <a:spLocks noGrp="1"/>
          </p:cNvSpPr>
          <p:nvPr>
            <p:ph type="sldNum" sz="quarter" idx="5"/>
          </p:nvPr>
        </p:nvSpPr>
        <p:spPr/>
        <p:txBody>
          <a:bodyPr/>
          <a:lstStyle/>
          <a:p>
            <a:fld id="{4DA06E7B-0D26-294C-9620-2CE0E447148C}" type="slidenum">
              <a:rPr lang="en-US" smtClean="0"/>
              <a:t>10</a:t>
            </a:fld>
            <a:endParaRPr lang="en-US"/>
          </a:p>
        </p:txBody>
      </p:sp>
    </p:spTree>
    <p:extLst>
      <p:ext uri="{BB962C8B-B14F-4D97-AF65-F5344CB8AC3E}">
        <p14:creationId xmlns:p14="http://schemas.microsoft.com/office/powerpoint/2010/main" val="40996666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This infographic should add to the discussion on how the world is doing. Teachers should ask why students think certain countries are succeeding more than others, this can be linked to global development and economic activities.</a:t>
            </a:r>
          </a:p>
          <a:p>
            <a:endParaRPr lang="en-US" dirty="0"/>
          </a:p>
          <a:p>
            <a:endParaRPr lang="en-US" dirty="0"/>
          </a:p>
        </p:txBody>
      </p:sp>
      <p:sp>
        <p:nvSpPr>
          <p:cNvPr id="4" name="Slide Number Placeholder 3"/>
          <p:cNvSpPr>
            <a:spLocks noGrp="1"/>
          </p:cNvSpPr>
          <p:nvPr>
            <p:ph type="sldNum" sz="quarter" idx="5"/>
          </p:nvPr>
        </p:nvSpPr>
        <p:spPr/>
        <p:txBody>
          <a:bodyPr/>
          <a:lstStyle/>
          <a:p>
            <a:fld id="{4DA06E7B-0D26-294C-9620-2CE0E447148C}" type="slidenum">
              <a:rPr lang="en-US" smtClean="0"/>
              <a:t>11</a:t>
            </a:fld>
            <a:endParaRPr lang="en-US"/>
          </a:p>
        </p:txBody>
      </p:sp>
    </p:spTree>
    <p:extLst>
      <p:ext uri="{BB962C8B-B14F-4D97-AF65-F5344CB8AC3E}">
        <p14:creationId xmlns:p14="http://schemas.microsoft.com/office/powerpoint/2010/main" val="32883331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This graph was taken from Ireland's Climate Action Plan 2024. It gives a good overview of how much money has been invested by the Irish government in each area. This should generate discussion again, has enough money been invested, and how do these investments link to the students in the classroom, they all use electricity and transport. Should more be invested in industry and agriculture?</a:t>
            </a:r>
          </a:p>
          <a:p>
            <a:endParaRPr lang="en-US" dirty="0"/>
          </a:p>
          <a:p>
            <a:endParaRPr lang="en-US" dirty="0"/>
          </a:p>
        </p:txBody>
      </p:sp>
      <p:sp>
        <p:nvSpPr>
          <p:cNvPr id="4" name="Slide Number Placeholder 3"/>
          <p:cNvSpPr>
            <a:spLocks noGrp="1"/>
          </p:cNvSpPr>
          <p:nvPr>
            <p:ph type="sldNum" sz="quarter" idx="5"/>
          </p:nvPr>
        </p:nvSpPr>
        <p:spPr/>
        <p:txBody>
          <a:bodyPr/>
          <a:lstStyle/>
          <a:p>
            <a:fld id="{4DA06E7B-0D26-294C-9620-2CE0E447148C}" type="slidenum">
              <a:rPr lang="en-US" smtClean="0"/>
              <a:t>12</a:t>
            </a:fld>
            <a:endParaRPr lang="en-US"/>
          </a:p>
        </p:txBody>
      </p:sp>
    </p:spTree>
    <p:extLst>
      <p:ext uri="{BB962C8B-B14F-4D97-AF65-F5344CB8AC3E}">
        <p14:creationId xmlns:p14="http://schemas.microsoft.com/office/powerpoint/2010/main" val="32220693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Notes for teachers: </a:t>
            </a:r>
            <a:r>
              <a:rPr lang="en-US" sz="1200" dirty="0"/>
              <a:t>This slide follows on from the previous slide where we could see that a lot of money has been invested in the area of energy, this slide breaks the area of energy down. It shows the importance of wind energy in Ireland above other forms of energy generation. It also shows the huge shift away from non-renewable sources of energy. Some students might ask about </a:t>
            </a:r>
            <a:r>
              <a:rPr lang="en-US" sz="1200" b="1" dirty="0"/>
              <a:t>“Demand Side Flexibility”, </a:t>
            </a:r>
            <a:r>
              <a:rPr lang="en-US" sz="1200" dirty="0"/>
              <a:t>if not students should be asked to consider what they think that is. We look at this on the next slide.</a:t>
            </a:r>
          </a:p>
          <a:p>
            <a:endParaRPr lang="en-US" dirty="0"/>
          </a:p>
          <a:p>
            <a:endParaRPr lang="en-US" dirty="0"/>
          </a:p>
        </p:txBody>
      </p:sp>
      <p:sp>
        <p:nvSpPr>
          <p:cNvPr id="4" name="Slide Number Placeholder 3"/>
          <p:cNvSpPr>
            <a:spLocks noGrp="1"/>
          </p:cNvSpPr>
          <p:nvPr>
            <p:ph type="sldNum" sz="quarter" idx="5"/>
          </p:nvPr>
        </p:nvSpPr>
        <p:spPr/>
        <p:txBody>
          <a:bodyPr/>
          <a:lstStyle/>
          <a:p>
            <a:fld id="{4DA06E7B-0D26-294C-9620-2CE0E447148C}" type="slidenum">
              <a:rPr lang="en-US" smtClean="0"/>
              <a:t>13</a:t>
            </a:fld>
            <a:endParaRPr lang="en-US"/>
          </a:p>
        </p:txBody>
      </p:sp>
    </p:spTree>
    <p:extLst>
      <p:ext uri="{BB962C8B-B14F-4D97-AF65-F5344CB8AC3E}">
        <p14:creationId xmlns:p14="http://schemas.microsoft.com/office/powerpoint/2010/main" val="1760936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12/9/25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12/9/25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12/9/25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12/9/25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12/9/25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12/9/25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dmq979mf.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hxveahnl.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oowxexfd.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03dcha_u.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0osxq9kq.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ufoc8tx3.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4rv5y7lt.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swfagiue.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shktz1s9.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ses1dzvw.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c7p3uq34.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4c_q4nil.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cosalzyu.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fil8j6as.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dnygppcd.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gdr9yozy.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wnospbhc.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1_rc1u3a.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8lckorne.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831</Words>
  <Application>Microsoft Macintosh PowerPoint</Application>
  <PresentationFormat>Custom</PresentationFormat>
  <Paragraphs>34</Paragraphs>
  <Slides>19</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Aptos</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Craig Thiel</cp:lastModifiedBy>
  <cp:revision>2</cp:revision>
  <dcterms:created xsi:type="dcterms:W3CDTF">2013-01-27T09:14:16Z</dcterms:created>
  <dcterms:modified xsi:type="dcterms:W3CDTF">2025-12-09T11:01:21Z</dcterms:modified>
  <cp:category/>
</cp:coreProperties>
</file>