
<file path=[Content_Types].xml><?xml version="1.0" encoding="utf-8"?>
<Types xmlns="http://schemas.openxmlformats.org/package/2006/content-types">
  <Default Extension="gif" ContentType="image/gi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12188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642"/>
    <p:restoredTop sz="28936"/>
  </p:normalViewPr>
  <p:slideViewPr>
    <p:cSldViewPr snapToGrid="0" snapToObjects="1">
      <p:cViewPr varScale="1">
        <p:scale>
          <a:sx n="30" d="100"/>
          <a:sy n="30" d="100"/>
        </p:scale>
        <p:origin x="3720" y="1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5FC469-AA29-7642-B8EF-CF672BB2E0E7}" type="datetimeFigureOut">
              <a:rPr lang="en-US" smtClean="0"/>
              <a:t>12/15/25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00146D-C5B3-5B49-BB19-A1601578CF35}" type="slidenum">
              <a:rPr lang="en-US" smtClean="0"/>
              <a:t>‹#›</a:t>
            </a:fld>
            <a:endParaRPr lang="en-US"/>
          </a:p>
        </p:txBody>
      </p:sp>
    </p:spTree>
    <p:extLst>
      <p:ext uri="{BB962C8B-B14F-4D97-AF65-F5344CB8AC3E}">
        <p14:creationId xmlns:p14="http://schemas.microsoft.com/office/powerpoint/2010/main" val="4090366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Nhttps:/www.smartgriddashboard.com/#all/wind"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r>
              <a:rPr lang="en-US" dirty="0"/>
              <a:t>Notes for teachers: </a:t>
            </a:r>
          </a:p>
          <a:p>
            <a:pPr marL="0" indent="0"/>
            <a:endParaRPr lang="en-US" dirty="0"/>
          </a:p>
          <a:p>
            <a:pPr marL="0" indent="0"/>
            <a:r>
              <a:rPr lang="en-US" dirty="0"/>
              <a:t>Electricity interconnectors are high-voltage land and subsea cables that connect the electricity systems of </a:t>
            </a:r>
            <a:r>
              <a:rPr lang="en-US" dirty="0" err="1"/>
              <a:t>neighbouring</a:t>
            </a:r>
            <a:r>
              <a:rPr lang="en-US" dirty="0"/>
              <a:t> countries. They enable surplus energy to be traded and shared between countries and help manage surges in demand in both countries</a:t>
            </a:r>
          </a:p>
          <a:p>
            <a:endParaRPr lang="en-US" dirty="0"/>
          </a:p>
          <a:p>
            <a:endParaRPr lang="en-US" dirty="0"/>
          </a:p>
        </p:txBody>
      </p:sp>
      <p:sp>
        <p:nvSpPr>
          <p:cNvPr id="4" name="Slide Number Placeholder 3"/>
          <p:cNvSpPr>
            <a:spLocks noGrp="1"/>
          </p:cNvSpPr>
          <p:nvPr>
            <p:ph type="sldNum" sz="quarter" idx="5"/>
          </p:nvPr>
        </p:nvSpPr>
        <p:spPr/>
        <p:txBody>
          <a:bodyPr/>
          <a:lstStyle/>
          <a:p>
            <a:fld id="{5500146D-C5B3-5B49-BB19-A1601578CF35}" type="slidenum">
              <a:rPr lang="en-US" smtClean="0"/>
              <a:t>4</a:t>
            </a:fld>
            <a:endParaRPr lang="en-US"/>
          </a:p>
        </p:txBody>
      </p:sp>
    </p:spTree>
    <p:extLst>
      <p:ext uri="{BB962C8B-B14F-4D97-AF65-F5344CB8AC3E}">
        <p14:creationId xmlns:p14="http://schemas.microsoft.com/office/powerpoint/2010/main" val="22955780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cap="none" dirty="0">
                <a:solidFill>
                  <a:schemeClr val="dk1"/>
                </a:solidFill>
              </a:rPr>
              <a:t>Notes for teachers: </a:t>
            </a:r>
            <a:r>
              <a:rPr lang="en-US" sz="1200" b="0" i="0" u="none" strike="noStrike" cap="none" dirty="0">
                <a:solidFill>
                  <a:schemeClr val="dk1"/>
                </a:solidFill>
                <a:latin typeface="Arial"/>
                <a:ea typeface="Arial"/>
                <a:cs typeface="Arial"/>
                <a:sym typeface="Arial"/>
              </a:rPr>
              <a:t>Introduce the significance of infrastructure when choosing a wind farm site. </a:t>
            </a:r>
            <a:endParaRPr lang="en-US" sz="1200" dirty="0"/>
          </a:p>
          <a:p>
            <a:endParaRPr lang="en-US" dirty="0"/>
          </a:p>
          <a:p>
            <a:endParaRPr lang="en-US" dirty="0"/>
          </a:p>
        </p:txBody>
      </p:sp>
      <p:sp>
        <p:nvSpPr>
          <p:cNvPr id="4" name="Slide Number Placeholder 3"/>
          <p:cNvSpPr>
            <a:spLocks noGrp="1"/>
          </p:cNvSpPr>
          <p:nvPr>
            <p:ph type="sldNum" sz="quarter" idx="5"/>
          </p:nvPr>
        </p:nvSpPr>
        <p:spPr/>
        <p:txBody>
          <a:bodyPr/>
          <a:lstStyle/>
          <a:p>
            <a:fld id="{5500146D-C5B3-5B49-BB19-A1601578CF35}" type="slidenum">
              <a:rPr lang="en-US" smtClean="0"/>
              <a:t>18</a:t>
            </a:fld>
            <a:endParaRPr lang="en-US"/>
          </a:p>
        </p:txBody>
      </p:sp>
    </p:spTree>
    <p:extLst>
      <p:ext uri="{BB962C8B-B14F-4D97-AF65-F5344CB8AC3E}">
        <p14:creationId xmlns:p14="http://schemas.microsoft.com/office/powerpoint/2010/main" val="10451196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800" b="1" i="0" u="none" strike="noStrike" cap="none" dirty="0">
                <a:solidFill>
                  <a:schemeClr val="dk1"/>
                </a:solidFill>
              </a:rPr>
              <a:t>Notes for teachers: </a:t>
            </a:r>
            <a:r>
              <a:rPr lang="en-US" sz="1800" b="0" i="0" u="none" strike="noStrike" cap="none" dirty="0">
                <a:solidFill>
                  <a:schemeClr val="dk1"/>
                </a:solidFill>
                <a:latin typeface="Arial"/>
                <a:ea typeface="Arial"/>
                <a:cs typeface="Arial"/>
                <a:sym typeface="Arial"/>
              </a:rPr>
              <a:t>In order to have a balanced view students are presented with the</a:t>
            </a:r>
            <a:r>
              <a:rPr lang="en-US" sz="1800" dirty="0"/>
              <a:t> benefits and challenges </a:t>
            </a:r>
            <a:r>
              <a:rPr lang="en-US" sz="1800" b="0" i="0" u="none" strike="noStrike" cap="none" dirty="0">
                <a:solidFill>
                  <a:schemeClr val="dk1"/>
                </a:solidFill>
                <a:latin typeface="Arial"/>
                <a:ea typeface="Arial"/>
                <a:cs typeface="Arial"/>
                <a:sym typeface="Arial"/>
              </a:rPr>
              <a:t>of wind energy/infra</a:t>
            </a:r>
            <a:r>
              <a:rPr lang="en-US" sz="1800" dirty="0"/>
              <a:t>structure</a:t>
            </a:r>
            <a:r>
              <a:rPr lang="en-US" sz="1800" b="0" i="0" u="none" strike="noStrike" cap="none" dirty="0">
                <a:solidFill>
                  <a:schemeClr val="dk1"/>
                </a:solidFill>
                <a:latin typeface="Arial"/>
                <a:ea typeface="Arial"/>
                <a:cs typeface="Arial"/>
                <a:sym typeface="Arial"/>
              </a:rPr>
              <a:t>.</a:t>
            </a:r>
          </a:p>
          <a:p>
            <a:pPr marL="0" indent="0"/>
            <a:endParaRPr lang="en-US" sz="1800" dirty="0"/>
          </a:p>
          <a:p>
            <a:pPr marL="0" indent="0"/>
            <a:r>
              <a:rPr lang="en-US" dirty="0"/>
              <a:t>Additional information: Wind energy can help moderate the price of wholesale electricity. In December 2024 the day with least wind cost €294.37 and on the day with most wind the cost was €78.86 per </a:t>
            </a:r>
            <a:r>
              <a:rPr lang="en-US" dirty="0" err="1"/>
              <a:t>MWhr</a:t>
            </a:r>
            <a:endParaRPr lang="en-US" dirty="0"/>
          </a:p>
          <a:p>
            <a:pPr marL="0" indent="0"/>
            <a:br>
              <a:rPr lang="en-US" dirty="0"/>
            </a:b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500146D-C5B3-5B49-BB19-A1601578CF35}" type="slidenum">
              <a:rPr lang="en-US" smtClean="0"/>
              <a:t>19</a:t>
            </a:fld>
            <a:endParaRPr lang="en-US"/>
          </a:p>
        </p:txBody>
      </p:sp>
    </p:spTree>
    <p:extLst>
      <p:ext uri="{BB962C8B-B14F-4D97-AF65-F5344CB8AC3E}">
        <p14:creationId xmlns:p14="http://schemas.microsoft.com/office/powerpoint/2010/main" val="1281165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cap="none" dirty="0">
                <a:solidFill>
                  <a:schemeClr val="dk1"/>
                </a:solidFill>
              </a:rPr>
              <a:t>Notes for teachers: </a:t>
            </a:r>
            <a:r>
              <a:rPr lang="en-US" sz="1200" b="0" i="0" u="none" strike="noStrike" cap="none" dirty="0">
                <a:solidFill>
                  <a:schemeClr val="dk1"/>
                </a:solidFill>
                <a:latin typeface="Arial"/>
                <a:ea typeface="Arial"/>
                <a:cs typeface="Arial"/>
                <a:sym typeface="Arial"/>
              </a:rPr>
              <a:t>This is a good point in the lesson to introduce the concept of NIMBYism. Many people want wind energy but don’t want the wind farm in “their back yard”</a:t>
            </a:r>
            <a:endParaRPr lang="en-US" sz="1200" b="0" dirty="0"/>
          </a:p>
          <a:p>
            <a:endParaRPr lang="en-US" dirty="0"/>
          </a:p>
          <a:p>
            <a:endParaRPr lang="en-US" dirty="0"/>
          </a:p>
        </p:txBody>
      </p:sp>
      <p:sp>
        <p:nvSpPr>
          <p:cNvPr id="4" name="Slide Number Placeholder 3"/>
          <p:cNvSpPr>
            <a:spLocks noGrp="1"/>
          </p:cNvSpPr>
          <p:nvPr>
            <p:ph type="sldNum" sz="quarter" idx="5"/>
          </p:nvPr>
        </p:nvSpPr>
        <p:spPr/>
        <p:txBody>
          <a:bodyPr/>
          <a:lstStyle/>
          <a:p>
            <a:fld id="{5500146D-C5B3-5B49-BB19-A1601578CF35}" type="slidenum">
              <a:rPr lang="en-US" smtClean="0"/>
              <a:t>20</a:t>
            </a:fld>
            <a:endParaRPr lang="en-US"/>
          </a:p>
        </p:txBody>
      </p:sp>
    </p:spTree>
    <p:extLst>
      <p:ext uri="{BB962C8B-B14F-4D97-AF65-F5344CB8AC3E}">
        <p14:creationId xmlns:p14="http://schemas.microsoft.com/office/powerpoint/2010/main" val="37155913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https://www.smartgriddashboard.com/#all/wind</a:t>
            </a:r>
          </a:p>
          <a:p>
            <a:br>
              <a:rPr lang="en-US" dirty="0"/>
            </a:br>
            <a:endParaRPr lang="en-US" dirty="0"/>
          </a:p>
          <a:p>
            <a:pPr marL="0" indent="0"/>
            <a:r>
              <a:rPr lang="en-US" dirty="0"/>
              <a:t>Notes for teachers: This link shows how much wind is being generated each day. </a:t>
            </a:r>
          </a:p>
          <a:p>
            <a:endParaRPr lang="en-US" dirty="0"/>
          </a:p>
          <a:p>
            <a:endParaRPr lang="en-US" dirty="0"/>
          </a:p>
        </p:txBody>
      </p:sp>
      <p:sp>
        <p:nvSpPr>
          <p:cNvPr id="4" name="Slide Number Placeholder 3"/>
          <p:cNvSpPr>
            <a:spLocks noGrp="1"/>
          </p:cNvSpPr>
          <p:nvPr>
            <p:ph type="sldNum" sz="quarter" idx="5"/>
          </p:nvPr>
        </p:nvSpPr>
        <p:spPr/>
        <p:txBody>
          <a:bodyPr/>
          <a:lstStyle/>
          <a:p>
            <a:fld id="{5500146D-C5B3-5B49-BB19-A1601578CF35}" type="slidenum">
              <a:rPr lang="en-US" smtClean="0"/>
              <a:t>21</a:t>
            </a:fld>
            <a:endParaRPr lang="en-US"/>
          </a:p>
        </p:txBody>
      </p:sp>
    </p:spTree>
    <p:extLst>
      <p:ext uri="{BB962C8B-B14F-4D97-AF65-F5344CB8AC3E}">
        <p14:creationId xmlns:p14="http://schemas.microsoft.com/office/powerpoint/2010/main" val="10259399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lvl="0" indent="-228600" algn="l" rtl="0">
              <a:lnSpc>
                <a:spcPct val="100000"/>
              </a:lnSpc>
              <a:spcBef>
                <a:spcPts val="0"/>
              </a:spcBef>
              <a:spcAft>
                <a:spcPts val="0"/>
              </a:spcAft>
              <a:buClr>
                <a:schemeClr val="dk1"/>
              </a:buClr>
              <a:buSzPts val="1100"/>
              <a:buFont typeface="Arial"/>
              <a:buNone/>
            </a:pPr>
            <a:r>
              <a:rPr lang="en-IE" sz="1200" b="1" dirty="0"/>
              <a:t>Class Activity:</a:t>
            </a:r>
          </a:p>
          <a:p>
            <a:pPr marL="457200" lvl="0" indent="-228600" algn="l" rtl="0">
              <a:lnSpc>
                <a:spcPct val="100000"/>
              </a:lnSpc>
              <a:spcBef>
                <a:spcPts val="0"/>
              </a:spcBef>
              <a:spcAft>
                <a:spcPts val="0"/>
              </a:spcAft>
              <a:buClr>
                <a:schemeClr val="dk1"/>
              </a:buClr>
              <a:buSzPts val="1100"/>
              <a:buFont typeface="Arial"/>
              <a:buNone/>
            </a:pPr>
            <a:endParaRPr lang="en-IE" sz="1200" dirty="0"/>
          </a:p>
          <a:p>
            <a:pPr marL="457200" lvl="0" indent="-228600" algn="l" rtl="0">
              <a:lnSpc>
                <a:spcPct val="100000"/>
              </a:lnSpc>
              <a:spcBef>
                <a:spcPts val="0"/>
              </a:spcBef>
              <a:spcAft>
                <a:spcPts val="0"/>
              </a:spcAft>
              <a:buClr>
                <a:schemeClr val="dk1"/>
              </a:buClr>
              <a:buSzPts val="1100"/>
              <a:buFont typeface="Arial"/>
              <a:buNone/>
            </a:pPr>
            <a:r>
              <a:rPr lang="en-IE" sz="1200" dirty="0"/>
              <a:t>•	Using OS Maps/Google Maps </a:t>
            </a:r>
          </a:p>
          <a:p>
            <a:pPr marL="457200" lvl="0" indent="-228600" algn="l" rtl="0">
              <a:lnSpc>
                <a:spcPct val="100000"/>
              </a:lnSpc>
              <a:spcBef>
                <a:spcPts val="0"/>
              </a:spcBef>
              <a:spcAft>
                <a:spcPts val="0"/>
              </a:spcAft>
              <a:buClr>
                <a:schemeClr val="dk1"/>
              </a:buClr>
              <a:buSzPts val="1100"/>
              <a:buFont typeface="Arial"/>
              <a:buNone/>
            </a:pPr>
            <a:r>
              <a:rPr lang="en-IE" sz="1200" dirty="0"/>
              <a:t>•	Identity features that make the area suitable for wind farm and compile a list, (relief/coastal/climate/infrastructure..)</a:t>
            </a:r>
          </a:p>
          <a:p>
            <a:pPr marL="457200" lvl="0" indent="-228600" algn="l" rtl="0">
              <a:lnSpc>
                <a:spcPct val="100000"/>
              </a:lnSpc>
              <a:spcBef>
                <a:spcPts val="0"/>
              </a:spcBef>
              <a:spcAft>
                <a:spcPts val="0"/>
              </a:spcAft>
              <a:buClr>
                <a:schemeClr val="dk1"/>
              </a:buClr>
              <a:buSzPts val="1100"/>
              <a:buFont typeface="Arial"/>
              <a:buNone/>
            </a:pPr>
            <a:r>
              <a:rPr lang="en-IE" sz="1200" dirty="0"/>
              <a:t>•	Consider the implications and challenges associated with a wind farm. Discuss. (infrastructure/pollution/population/land type)</a:t>
            </a:r>
          </a:p>
          <a:p>
            <a:pPr marL="457200" lvl="0" indent="-228600" algn="l" rtl="0">
              <a:lnSpc>
                <a:spcPct val="100000"/>
              </a:lnSpc>
              <a:spcBef>
                <a:spcPts val="0"/>
              </a:spcBef>
              <a:spcAft>
                <a:spcPts val="0"/>
              </a:spcAft>
              <a:buClr>
                <a:schemeClr val="dk1"/>
              </a:buClr>
              <a:buSzPts val="1100"/>
              <a:buFont typeface="Arial"/>
              <a:buNone/>
            </a:pPr>
            <a:r>
              <a:rPr lang="en-IE" sz="1200" dirty="0"/>
              <a:t>•	Imagine you have to choose a suitable location for a wind farm in your county. Create and design a presentation with your findings. In your presentation/report include the following:</a:t>
            </a:r>
          </a:p>
          <a:p>
            <a:pPr marL="457200" lvl="0" indent="-228600" algn="l" rtl="0">
              <a:lnSpc>
                <a:spcPct val="100000"/>
              </a:lnSpc>
              <a:spcBef>
                <a:spcPts val="0"/>
              </a:spcBef>
              <a:spcAft>
                <a:spcPts val="0"/>
              </a:spcAft>
              <a:buClr>
                <a:schemeClr val="dk1"/>
              </a:buClr>
              <a:buSzPts val="1100"/>
              <a:buFont typeface="Arial"/>
              <a:buNone/>
            </a:pPr>
            <a:r>
              <a:rPr lang="en-IE" sz="1200" dirty="0"/>
              <a:t>o	The locations grid reference/coordinates</a:t>
            </a:r>
          </a:p>
          <a:p>
            <a:pPr marL="457200" lvl="0" indent="-228600" algn="l" rtl="0">
              <a:lnSpc>
                <a:spcPct val="100000"/>
              </a:lnSpc>
              <a:spcBef>
                <a:spcPts val="0"/>
              </a:spcBef>
              <a:spcAft>
                <a:spcPts val="0"/>
              </a:spcAft>
              <a:buClr>
                <a:schemeClr val="dk1"/>
              </a:buClr>
              <a:buSzPts val="1100"/>
              <a:buFont typeface="Arial"/>
              <a:buNone/>
            </a:pPr>
            <a:r>
              <a:rPr lang="en-IE" sz="1200" dirty="0"/>
              <a:t>o	Outline the reasons that this area is suitable for a wind farm, in your opinion</a:t>
            </a:r>
          </a:p>
          <a:p>
            <a:pPr marL="457200" lvl="0" indent="-228600" algn="l" rtl="0">
              <a:lnSpc>
                <a:spcPct val="100000"/>
              </a:lnSpc>
              <a:spcBef>
                <a:spcPts val="0"/>
              </a:spcBef>
              <a:spcAft>
                <a:spcPts val="0"/>
              </a:spcAft>
              <a:buClr>
                <a:schemeClr val="dk1"/>
              </a:buClr>
              <a:buSzPts val="1100"/>
              <a:buFont typeface="Arial"/>
              <a:buNone/>
            </a:pPr>
            <a:r>
              <a:rPr lang="en-IE" sz="1200" dirty="0"/>
              <a:t>o	Name and explain the advantages of choosing this area</a:t>
            </a:r>
          </a:p>
          <a:p>
            <a:pPr marL="457200" lvl="0" indent="-228600" algn="l" rtl="0">
              <a:lnSpc>
                <a:spcPct val="100000"/>
              </a:lnSpc>
              <a:spcBef>
                <a:spcPts val="0"/>
              </a:spcBef>
              <a:spcAft>
                <a:spcPts val="0"/>
              </a:spcAft>
              <a:buClr>
                <a:schemeClr val="dk1"/>
              </a:buClr>
              <a:buSzPts val="1100"/>
              <a:buFont typeface="Arial"/>
              <a:buNone/>
            </a:pPr>
            <a:r>
              <a:rPr lang="en-IE" sz="1200" dirty="0"/>
              <a:t>o	Identify and address challenges you may face choosing this area</a:t>
            </a:r>
          </a:p>
          <a:p>
            <a:pPr marL="457200" lvl="0" indent="-228600" algn="l" rtl="0">
              <a:lnSpc>
                <a:spcPct val="100000"/>
              </a:lnSpc>
              <a:spcBef>
                <a:spcPts val="0"/>
              </a:spcBef>
              <a:spcAft>
                <a:spcPts val="0"/>
              </a:spcAft>
              <a:buClr>
                <a:schemeClr val="dk1"/>
              </a:buClr>
              <a:buSzPts val="1100"/>
              <a:buFont typeface="Arial"/>
              <a:buNone/>
            </a:pPr>
            <a:r>
              <a:rPr lang="en-IE" sz="1200" dirty="0"/>
              <a:t>o	Evaluate the site as an option</a:t>
            </a:r>
          </a:p>
          <a:p>
            <a:pPr marL="457200" lvl="0" indent="-228600" algn="l" rtl="0">
              <a:lnSpc>
                <a:spcPct val="100000"/>
              </a:lnSpc>
              <a:spcBef>
                <a:spcPts val="0"/>
              </a:spcBef>
              <a:spcAft>
                <a:spcPts val="0"/>
              </a:spcAft>
              <a:buClr>
                <a:schemeClr val="dk1"/>
              </a:buClr>
              <a:buSzPts val="1100"/>
              <a:buFont typeface="Arial"/>
              <a:buNone/>
            </a:pPr>
            <a:r>
              <a:rPr lang="en-IE" sz="1200" dirty="0"/>
              <a:t>o	Highlight the benefits of having a wind farm in this area (environmental/economic/social/political/demographic)</a:t>
            </a:r>
          </a:p>
          <a:p>
            <a:pPr marL="457200" lvl="0" indent="-228600" algn="l" rtl="0">
              <a:lnSpc>
                <a:spcPct val="100000"/>
              </a:lnSpc>
              <a:spcBef>
                <a:spcPts val="0"/>
              </a:spcBef>
              <a:spcAft>
                <a:spcPts val="0"/>
              </a:spcAft>
              <a:buClr>
                <a:schemeClr val="dk1"/>
              </a:buClr>
              <a:buSzPts val="1100"/>
              <a:buFont typeface="Arial"/>
              <a:buNone/>
            </a:pPr>
            <a:endParaRPr lang="en-IE" sz="1200" dirty="0"/>
          </a:p>
          <a:p>
            <a:pPr marL="457200" lvl="0" indent="-228600" algn="l" rtl="0">
              <a:lnSpc>
                <a:spcPct val="100000"/>
              </a:lnSpc>
              <a:spcBef>
                <a:spcPts val="0"/>
              </a:spcBef>
              <a:spcAft>
                <a:spcPts val="0"/>
              </a:spcAft>
              <a:buClr>
                <a:schemeClr val="dk1"/>
              </a:buClr>
              <a:buSzPts val="1100"/>
              <a:buFont typeface="Arial"/>
              <a:buNone/>
            </a:pPr>
            <a:r>
              <a:rPr lang="en-IE" sz="1200" dirty="0"/>
              <a:t>Once complete, present your findings to the class. Convince them that your site is the most suitable and explain the benefits of the wind farm</a:t>
            </a:r>
          </a:p>
          <a:p>
            <a:pPr marL="457200" lvl="0" indent="-228600" algn="l" rtl="0">
              <a:lnSpc>
                <a:spcPct val="100000"/>
              </a:lnSpc>
              <a:spcBef>
                <a:spcPts val="0"/>
              </a:spcBef>
              <a:spcAft>
                <a:spcPts val="0"/>
              </a:spcAft>
              <a:buClr>
                <a:schemeClr val="dk1"/>
              </a:buClr>
              <a:buSzPts val="1100"/>
              <a:buFont typeface="Arial"/>
              <a:buNone/>
            </a:pPr>
            <a:endParaRPr lang="en-IE" sz="1200" dirty="0"/>
          </a:p>
          <a:p>
            <a:pPr marL="457200" lvl="0" indent="-228600" algn="l" rtl="0">
              <a:lnSpc>
                <a:spcPct val="100000"/>
              </a:lnSpc>
              <a:spcBef>
                <a:spcPts val="0"/>
              </a:spcBef>
              <a:spcAft>
                <a:spcPts val="0"/>
              </a:spcAft>
              <a:buClr>
                <a:schemeClr val="dk1"/>
              </a:buClr>
              <a:buSzPts val="1100"/>
              <a:buFont typeface="Arial"/>
              <a:buNone/>
            </a:pPr>
            <a:r>
              <a:rPr lang="en-IE" sz="1200" dirty="0"/>
              <a:t>Compare and contrast your site with the site chosen by other students. Give feedback to the other groups (why their site is suitable/areas of concern)</a:t>
            </a:r>
          </a:p>
          <a:p>
            <a:pPr marL="457200" lvl="0" indent="-228600" algn="l" rtl="0">
              <a:lnSpc>
                <a:spcPct val="100000"/>
              </a:lnSpc>
              <a:spcBef>
                <a:spcPts val="0"/>
              </a:spcBef>
              <a:spcAft>
                <a:spcPts val="0"/>
              </a:spcAft>
              <a:buClr>
                <a:schemeClr val="dk1"/>
              </a:buClr>
              <a:buSzPts val="1100"/>
              <a:buFont typeface="Arial"/>
              <a:buNone/>
            </a:pPr>
            <a:endParaRPr lang="en-IE" sz="1200" dirty="0"/>
          </a:p>
          <a:p>
            <a:pPr marL="457200" lvl="0" indent="-228600" algn="l" rtl="0">
              <a:lnSpc>
                <a:spcPct val="100000"/>
              </a:lnSpc>
              <a:spcBef>
                <a:spcPts val="0"/>
              </a:spcBef>
              <a:spcAft>
                <a:spcPts val="0"/>
              </a:spcAft>
              <a:buClr>
                <a:schemeClr val="dk1"/>
              </a:buClr>
              <a:buSzPts val="1100"/>
              <a:buFont typeface="Arial"/>
              <a:buNone/>
            </a:pPr>
            <a:r>
              <a:rPr lang="en-IE" sz="1200" dirty="0"/>
              <a:t>As a class, students can choose the best location for a new site</a:t>
            </a:r>
          </a:p>
          <a:p>
            <a:pPr marL="457200" lvl="0" indent="-228600" algn="l" rtl="0">
              <a:lnSpc>
                <a:spcPct val="100000"/>
              </a:lnSpc>
              <a:spcBef>
                <a:spcPts val="0"/>
              </a:spcBef>
              <a:spcAft>
                <a:spcPts val="0"/>
              </a:spcAft>
              <a:buClr>
                <a:schemeClr val="dk1"/>
              </a:buClr>
              <a:buSzPts val="1100"/>
              <a:buFont typeface="Arial"/>
              <a:buNone/>
            </a:pPr>
            <a:endParaRPr lang="en-IE" dirty="0"/>
          </a:p>
          <a:p>
            <a:pPr marL="457200" lvl="0" indent="-228600" algn="l" rtl="0">
              <a:lnSpc>
                <a:spcPct val="100000"/>
              </a:lnSpc>
              <a:spcBef>
                <a:spcPts val="0"/>
              </a:spcBef>
              <a:spcAft>
                <a:spcPts val="0"/>
              </a:spcAft>
              <a:buClr>
                <a:schemeClr val="dk1"/>
              </a:buClr>
              <a:buSzPts val="1400"/>
              <a:buFont typeface="Arial"/>
              <a:buNone/>
            </a:pPr>
            <a:endParaRPr lang="en-IE" dirty="0"/>
          </a:p>
          <a:p>
            <a:r>
              <a:rPr lang="en-US" dirty="0"/>
              <a:t>https://</a:t>
            </a:r>
            <a:r>
              <a:rPr lang="en-US" dirty="0" err="1"/>
              <a:t>maps.scoilnet.ie</a:t>
            </a:r>
            <a:r>
              <a:rPr lang="en-US" dirty="0"/>
              <a:t>/</a:t>
            </a:r>
            <a:r>
              <a:rPr lang="en-US" dirty="0" err="1"/>
              <a:t>OSiMaps</a:t>
            </a:r>
            <a:r>
              <a:rPr lang="en-US" dirty="0"/>
              <a:t>/EsriVer17/</a:t>
            </a:r>
            <a:r>
              <a:rPr lang="en-US" dirty="0" err="1"/>
              <a:t>index.html</a:t>
            </a:r>
            <a:endParaRPr lang="en-US"/>
          </a:p>
          <a:p>
            <a:endParaRPr lang="en-US"/>
          </a:p>
        </p:txBody>
      </p:sp>
      <p:sp>
        <p:nvSpPr>
          <p:cNvPr id="4" name="Slide Number Placeholder 3"/>
          <p:cNvSpPr>
            <a:spLocks noGrp="1"/>
          </p:cNvSpPr>
          <p:nvPr>
            <p:ph type="sldNum" sz="quarter" idx="5"/>
          </p:nvPr>
        </p:nvSpPr>
        <p:spPr/>
        <p:txBody>
          <a:bodyPr/>
          <a:lstStyle/>
          <a:p>
            <a:fld id="{5500146D-C5B3-5B49-BB19-A1601578CF35}" type="slidenum">
              <a:rPr lang="en-US" smtClean="0"/>
              <a:t>22</a:t>
            </a:fld>
            <a:endParaRPr lang="en-US"/>
          </a:p>
        </p:txBody>
      </p:sp>
    </p:spTree>
    <p:extLst>
      <p:ext uri="{BB962C8B-B14F-4D97-AF65-F5344CB8AC3E}">
        <p14:creationId xmlns:p14="http://schemas.microsoft.com/office/powerpoint/2010/main" val="26523508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data.gov.ie</a:t>
            </a:r>
            <a:r>
              <a:rPr lang="en-US" dirty="0"/>
              <a:t>/dataset/wind-farms-in-</a:t>
            </a:r>
            <a:r>
              <a:rPr lang="en-US"/>
              <a:t>ireland</a:t>
            </a:r>
          </a:p>
        </p:txBody>
      </p:sp>
      <p:sp>
        <p:nvSpPr>
          <p:cNvPr id="4" name="Slide Number Placeholder 3"/>
          <p:cNvSpPr>
            <a:spLocks noGrp="1"/>
          </p:cNvSpPr>
          <p:nvPr>
            <p:ph type="sldNum" sz="quarter" idx="5"/>
          </p:nvPr>
        </p:nvSpPr>
        <p:spPr/>
        <p:txBody>
          <a:bodyPr/>
          <a:lstStyle/>
          <a:p>
            <a:fld id="{5500146D-C5B3-5B49-BB19-A1601578CF35}" type="slidenum">
              <a:rPr lang="en-US" smtClean="0"/>
              <a:t>23</a:t>
            </a:fld>
            <a:endParaRPr lang="en-US"/>
          </a:p>
        </p:txBody>
      </p:sp>
    </p:spTree>
    <p:extLst>
      <p:ext uri="{BB962C8B-B14F-4D97-AF65-F5344CB8AC3E}">
        <p14:creationId xmlns:p14="http://schemas.microsoft.com/office/powerpoint/2010/main" val="27611204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chemeClr val="dk1"/>
              </a:buClr>
              <a:buSzPts val="1200"/>
              <a:buFont typeface="Arial"/>
              <a:buNone/>
            </a:pPr>
            <a:r>
              <a:rPr lang="en-US" sz="1200" b="1" dirty="0"/>
              <a:t>Notes for teachers: </a:t>
            </a:r>
            <a:r>
              <a:rPr lang="en-US" sz="1200" dirty="0"/>
              <a:t>Make sure you are in presentation mode as the images are GIF’s. The pictures should facilitate a discussion on the importance of using renewable energies instead of fossil fuels. There can be discussion about recent climate events. flooding, stronger and more frequent storms and hurricanes, high temperatures globally, drought. What social and economic impacts are all of these having?</a:t>
            </a:r>
          </a:p>
          <a:p>
            <a:endParaRPr lang="en-US" dirty="0"/>
          </a:p>
          <a:p>
            <a:endParaRPr lang="en-US" dirty="0"/>
          </a:p>
        </p:txBody>
      </p:sp>
      <p:sp>
        <p:nvSpPr>
          <p:cNvPr id="4" name="Slide Number Placeholder 3"/>
          <p:cNvSpPr>
            <a:spLocks noGrp="1"/>
          </p:cNvSpPr>
          <p:nvPr>
            <p:ph type="sldNum" sz="quarter" idx="5"/>
          </p:nvPr>
        </p:nvSpPr>
        <p:spPr/>
        <p:txBody>
          <a:bodyPr/>
          <a:lstStyle/>
          <a:p>
            <a:fld id="{5500146D-C5B3-5B49-BB19-A1601578CF35}" type="slidenum">
              <a:rPr lang="en-US" smtClean="0"/>
              <a:t>8</a:t>
            </a:fld>
            <a:endParaRPr lang="en-US"/>
          </a:p>
        </p:txBody>
      </p:sp>
    </p:spTree>
    <p:extLst>
      <p:ext uri="{BB962C8B-B14F-4D97-AF65-F5344CB8AC3E}">
        <p14:creationId xmlns:p14="http://schemas.microsoft.com/office/powerpoint/2010/main" val="9936753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Notes for teachers: </a:t>
            </a:r>
            <a:r>
              <a:rPr lang="en-US" sz="1200" dirty="0"/>
              <a:t>Facilitate a discussion about these live figures (the pie chart) are they surprising to students or not and why? How do these figures relate to the graph on the right?</a:t>
            </a:r>
          </a:p>
          <a:p>
            <a:endParaRPr lang="en-US" dirty="0"/>
          </a:p>
          <a:p>
            <a:r>
              <a:rPr lang="en-US" dirty="0"/>
              <a:t>https://</a:t>
            </a:r>
            <a:r>
              <a:rPr lang="en-US" dirty="0" err="1"/>
              <a:t>www.eirgrid.ie</a:t>
            </a:r>
            <a:r>
              <a:rPr lang="en-US" dirty="0"/>
              <a:t>/grid/real-time-system-information</a:t>
            </a:r>
          </a:p>
          <a:p>
            <a:endParaRPr lang="en-US" dirty="0"/>
          </a:p>
        </p:txBody>
      </p:sp>
      <p:sp>
        <p:nvSpPr>
          <p:cNvPr id="4" name="Slide Number Placeholder 3"/>
          <p:cNvSpPr>
            <a:spLocks noGrp="1"/>
          </p:cNvSpPr>
          <p:nvPr>
            <p:ph type="sldNum" sz="quarter" idx="5"/>
          </p:nvPr>
        </p:nvSpPr>
        <p:spPr/>
        <p:txBody>
          <a:bodyPr/>
          <a:lstStyle/>
          <a:p>
            <a:fld id="{5500146D-C5B3-5B49-BB19-A1601578CF35}" type="slidenum">
              <a:rPr lang="en-US" smtClean="0"/>
              <a:t>9</a:t>
            </a:fld>
            <a:endParaRPr lang="en-US"/>
          </a:p>
        </p:txBody>
      </p:sp>
    </p:spTree>
    <p:extLst>
      <p:ext uri="{BB962C8B-B14F-4D97-AF65-F5344CB8AC3E}">
        <p14:creationId xmlns:p14="http://schemas.microsoft.com/office/powerpoint/2010/main" val="37896392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Notes for teachers: </a:t>
            </a:r>
            <a:r>
              <a:rPr lang="en-US" sz="1200" dirty="0"/>
              <a:t>There are four factors discussed over the following slides. At this point teachers might get students to think about/work in pairs to discuss, what they could be before they are told about it in this lesson. The factors that are discussed here are 1. reuse of old Fossil Fuel Power station sites 2. Access to wind, 3. Gradient and 4. Good Infrastructure.</a:t>
            </a:r>
          </a:p>
          <a:p>
            <a:endParaRPr lang="en-US" dirty="0"/>
          </a:p>
          <a:p>
            <a:endParaRPr lang="en-US" dirty="0"/>
          </a:p>
        </p:txBody>
      </p:sp>
      <p:sp>
        <p:nvSpPr>
          <p:cNvPr id="4" name="Slide Number Placeholder 3"/>
          <p:cNvSpPr>
            <a:spLocks noGrp="1"/>
          </p:cNvSpPr>
          <p:nvPr>
            <p:ph type="sldNum" sz="quarter" idx="5"/>
          </p:nvPr>
        </p:nvSpPr>
        <p:spPr/>
        <p:txBody>
          <a:bodyPr/>
          <a:lstStyle/>
          <a:p>
            <a:fld id="{5500146D-C5B3-5B49-BB19-A1601578CF35}" type="slidenum">
              <a:rPr lang="en-US" smtClean="0"/>
              <a:t>11</a:t>
            </a:fld>
            <a:endParaRPr lang="en-US"/>
          </a:p>
        </p:txBody>
      </p:sp>
    </p:spTree>
    <p:extLst>
      <p:ext uri="{BB962C8B-B14F-4D97-AF65-F5344CB8AC3E}">
        <p14:creationId xmlns:p14="http://schemas.microsoft.com/office/powerpoint/2010/main" val="30847286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chemeClr val="dk1"/>
              </a:buClr>
              <a:buSzPts val="1200"/>
              <a:buFont typeface="Arial"/>
              <a:buNone/>
            </a:pPr>
            <a:r>
              <a:rPr lang="en-US" sz="1200" b="1" dirty="0"/>
              <a:t>Notes for teachers: </a:t>
            </a:r>
            <a:r>
              <a:rPr lang="en-US" sz="1200" dirty="0"/>
              <a:t>This paints a picture of energy generation in the past and what we are trying to move away from. There were some advantages to this type of energy generation, but the disadvantages are ones we cannot live with now. This links to primary economic activities and energy and the environment.</a:t>
            </a:r>
          </a:p>
          <a:p>
            <a:pPr marL="0" marR="0" lvl="0" indent="0" algn="l" rtl="0">
              <a:lnSpc>
                <a:spcPct val="100000"/>
              </a:lnSpc>
              <a:spcBef>
                <a:spcPts val="0"/>
              </a:spcBef>
              <a:spcAft>
                <a:spcPts val="0"/>
              </a:spcAft>
              <a:buClr>
                <a:schemeClr val="dk1"/>
              </a:buClr>
              <a:buSzPts val="1200"/>
              <a:buFont typeface="Arial"/>
              <a:buNone/>
            </a:pPr>
            <a:endParaRPr lang="en-US" sz="1200" dirty="0"/>
          </a:p>
          <a:p>
            <a:pPr marL="0" marR="0" lvl="0" indent="0" algn="l" rtl="0">
              <a:lnSpc>
                <a:spcPct val="100000"/>
              </a:lnSpc>
              <a:spcBef>
                <a:spcPts val="0"/>
              </a:spcBef>
              <a:spcAft>
                <a:spcPts val="0"/>
              </a:spcAft>
              <a:buClr>
                <a:schemeClr val="dk1"/>
              </a:buClr>
              <a:buSzPts val="1200"/>
              <a:buFont typeface="Arial"/>
              <a:buNone/>
            </a:pPr>
            <a:r>
              <a:rPr lang="en-US" sz="1200" dirty="0"/>
              <a:t>The </a:t>
            </a:r>
            <a:r>
              <a:rPr lang="en-US" sz="1200" dirty="0" err="1"/>
              <a:t>Bellacorick</a:t>
            </a:r>
            <a:r>
              <a:rPr lang="en-US" sz="1200" dirty="0"/>
              <a:t> power station ceased operations in 2005, and the cooling tower was demolished in 2007. A local landmark was gone but it is a good visual of an end to the burning of fossil fuels at this site.</a:t>
            </a:r>
          </a:p>
          <a:p>
            <a:endParaRPr lang="en-US" dirty="0"/>
          </a:p>
          <a:p>
            <a:endParaRPr lang="en-US" dirty="0"/>
          </a:p>
        </p:txBody>
      </p:sp>
      <p:sp>
        <p:nvSpPr>
          <p:cNvPr id="4" name="Slide Number Placeholder 3"/>
          <p:cNvSpPr>
            <a:spLocks noGrp="1"/>
          </p:cNvSpPr>
          <p:nvPr>
            <p:ph type="sldNum" sz="quarter" idx="5"/>
          </p:nvPr>
        </p:nvSpPr>
        <p:spPr/>
        <p:txBody>
          <a:bodyPr/>
          <a:lstStyle/>
          <a:p>
            <a:fld id="{5500146D-C5B3-5B49-BB19-A1601578CF35}" type="slidenum">
              <a:rPr lang="en-US" smtClean="0"/>
              <a:t>13</a:t>
            </a:fld>
            <a:endParaRPr lang="en-US"/>
          </a:p>
        </p:txBody>
      </p:sp>
    </p:spTree>
    <p:extLst>
      <p:ext uri="{BB962C8B-B14F-4D97-AF65-F5344CB8AC3E}">
        <p14:creationId xmlns:p14="http://schemas.microsoft.com/office/powerpoint/2010/main" val="25534321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cap="none" dirty="0">
                <a:solidFill>
                  <a:schemeClr val="dk1"/>
                </a:solidFill>
              </a:rPr>
              <a:t>Notes for teachers: </a:t>
            </a:r>
            <a:r>
              <a:rPr lang="en-US" sz="1200" b="0" i="0" u="none" strike="noStrike" cap="none" dirty="0">
                <a:solidFill>
                  <a:schemeClr val="dk1"/>
                </a:solidFill>
                <a:latin typeface="Arial"/>
                <a:ea typeface="Arial"/>
                <a:cs typeface="Arial"/>
                <a:sym typeface="Arial"/>
              </a:rPr>
              <a:t>Teachers should link learning about weather and wind direction here. Ireland’s prevailing wind being South Westerly. Students should be able to make an observation on the map of the higher number of wind farms along the west of the country.</a:t>
            </a:r>
            <a:endParaRPr lang="en-US" sz="1200" dirty="0"/>
          </a:p>
          <a:p>
            <a:endParaRPr lang="en-US" dirty="0"/>
          </a:p>
          <a:p>
            <a:r>
              <a:rPr lang="en-US" dirty="0"/>
              <a:t>https://</a:t>
            </a:r>
            <a:r>
              <a:rPr lang="en-US" dirty="0" err="1"/>
              <a:t>data.gov.ie</a:t>
            </a:r>
            <a:r>
              <a:rPr lang="en-US" dirty="0"/>
              <a:t>/dataset/wind-farms-in-</a:t>
            </a:r>
            <a:r>
              <a:rPr lang="en-US" dirty="0" err="1"/>
              <a:t>ireland</a:t>
            </a:r>
            <a:endParaRPr lang="en-US" dirty="0"/>
          </a:p>
          <a:p>
            <a:endParaRPr lang="en-US" dirty="0"/>
          </a:p>
        </p:txBody>
      </p:sp>
      <p:sp>
        <p:nvSpPr>
          <p:cNvPr id="4" name="Slide Number Placeholder 3"/>
          <p:cNvSpPr>
            <a:spLocks noGrp="1"/>
          </p:cNvSpPr>
          <p:nvPr>
            <p:ph type="sldNum" sz="quarter" idx="5"/>
          </p:nvPr>
        </p:nvSpPr>
        <p:spPr/>
        <p:txBody>
          <a:bodyPr/>
          <a:lstStyle/>
          <a:p>
            <a:fld id="{5500146D-C5B3-5B49-BB19-A1601578CF35}" type="slidenum">
              <a:rPr lang="en-US" smtClean="0"/>
              <a:t>14</a:t>
            </a:fld>
            <a:endParaRPr lang="en-US"/>
          </a:p>
        </p:txBody>
      </p:sp>
    </p:spTree>
    <p:extLst>
      <p:ext uri="{BB962C8B-B14F-4D97-AF65-F5344CB8AC3E}">
        <p14:creationId xmlns:p14="http://schemas.microsoft.com/office/powerpoint/2010/main" val="42565829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Notes for teachers: </a:t>
            </a:r>
            <a:r>
              <a:rPr lang="en-US" sz="1200" dirty="0"/>
              <a:t>Point out the elevated location of the wind farms on the map and the fact that they are on the southern slopes. This is also an opportunity to use map skills and introduce the symbol for a wind farm.</a:t>
            </a:r>
          </a:p>
          <a:p>
            <a:endParaRPr lang="en-US" dirty="0"/>
          </a:p>
          <a:p>
            <a:endParaRPr lang="en-US" dirty="0"/>
          </a:p>
        </p:txBody>
      </p:sp>
      <p:sp>
        <p:nvSpPr>
          <p:cNvPr id="4" name="Slide Number Placeholder 3"/>
          <p:cNvSpPr>
            <a:spLocks noGrp="1"/>
          </p:cNvSpPr>
          <p:nvPr>
            <p:ph type="sldNum" sz="quarter" idx="5"/>
          </p:nvPr>
        </p:nvSpPr>
        <p:spPr/>
        <p:txBody>
          <a:bodyPr/>
          <a:lstStyle/>
          <a:p>
            <a:fld id="{5500146D-C5B3-5B49-BB19-A1601578CF35}" type="slidenum">
              <a:rPr lang="en-US" smtClean="0"/>
              <a:t>15</a:t>
            </a:fld>
            <a:endParaRPr lang="en-US"/>
          </a:p>
        </p:txBody>
      </p:sp>
    </p:spTree>
    <p:extLst>
      <p:ext uri="{BB962C8B-B14F-4D97-AF65-F5344CB8AC3E}">
        <p14:creationId xmlns:p14="http://schemas.microsoft.com/office/powerpoint/2010/main" val="17587564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b="1" dirty="0">
                <a:solidFill>
                  <a:srgbClr val="FF0000"/>
                </a:solidFill>
              </a:rPr>
              <a:t>Notes for teachers: </a:t>
            </a:r>
            <a:r>
              <a:rPr lang="en-IE" dirty="0">
                <a:solidFill>
                  <a:srgbClr val="FF0000"/>
                </a:solidFill>
              </a:rPr>
              <a:t>Short (approx. 1min 20 sec video)</a:t>
            </a:r>
          </a:p>
          <a:p>
            <a:endParaRPr lang="en-US" dirty="0"/>
          </a:p>
          <a:p>
            <a:r>
              <a:rPr lang="en-US" dirty="0"/>
              <a:t>https://</a:t>
            </a:r>
            <a:r>
              <a:rPr lang="en-US" dirty="0" err="1"/>
              <a:t>www.youtube.com</a:t>
            </a:r>
            <a:r>
              <a:rPr lang="en-US" dirty="0"/>
              <a:t>/</a:t>
            </a:r>
            <a:r>
              <a:rPr lang="en-US" dirty="0" err="1"/>
              <a:t>watch?v</a:t>
            </a:r>
            <a:r>
              <a:rPr lang="en-US"/>
              <a:t>=2-ogSIAo8-Y</a:t>
            </a:r>
            <a:endParaRPr lang="en-US" dirty="0"/>
          </a:p>
        </p:txBody>
      </p:sp>
      <p:sp>
        <p:nvSpPr>
          <p:cNvPr id="4" name="Slide Number Placeholder 3"/>
          <p:cNvSpPr>
            <a:spLocks noGrp="1"/>
          </p:cNvSpPr>
          <p:nvPr>
            <p:ph type="sldNum" sz="quarter" idx="5"/>
          </p:nvPr>
        </p:nvSpPr>
        <p:spPr/>
        <p:txBody>
          <a:bodyPr/>
          <a:lstStyle/>
          <a:p>
            <a:fld id="{5500146D-C5B3-5B49-BB19-A1601578CF35}" type="slidenum">
              <a:rPr lang="en-US" smtClean="0"/>
              <a:t>16</a:t>
            </a:fld>
            <a:endParaRPr lang="en-US"/>
          </a:p>
        </p:txBody>
      </p:sp>
    </p:spTree>
    <p:extLst>
      <p:ext uri="{BB962C8B-B14F-4D97-AF65-F5344CB8AC3E}">
        <p14:creationId xmlns:p14="http://schemas.microsoft.com/office/powerpoint/2010/main" val="9394881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Notes for teachers: </a:t>
            </a:r>
            <a:r>
              <a:rPr lang="en-US" sz="1200" dirty="0"/>
              <a:t>Both the map and the picture show the flat land at these wind farm. Teachers can also explain that examples of where wind farms are located on bogland where the cutting of turf for energy is now being replaced by wind energy.</a:t>
            </a:r>
          </a:p>
          <a:p>
            <a:endParaRPr lang="en-US" dirty="0"/>
          </a:p>
          <a:p>
            <a:endParaRPr lang="en-US" dirty="0"/>
          </a:p>
        </p:txBody>
      </p:sp>
      <p:sp>
        <p:nvSpPr>
          <p:cNvPr id="4" name="Slide Number Placeholder 3"/>
          <p:cNvSpPr>
            <a:spLocks noGrp="1"/>
          </p:cNvSpPr>
          <p:nvPr>
            <p:ph type="sldNum" sz="quarter" idx="5"/>
          </p:nvPr>
        </p:nvSpPr>
        <p:spPr/>
        <p:txBody>
          <a:bodyPr/>
          <a:lstStyle/>
          <a:p>
            <a:fld id="{5500146D-C5B3-5B49-BB19-A1601578CF35}" type="slidenum">
              <a:rPr lang="en-US" smtClean="0"/>
              <a:t>17</a:t>
            </a:fld>
            <a:endParaRPr lang="en-US"/>
          </a:p>
        </p:txBody>
      </p:sp>
    </p:spTree>
    <p:extLst>
      <p:ext uri="{BB962C8B-B14F-4D97-AF65-F5344CB8AC3E}">
        <p14:creationId xmlns:p14="http://schemas.microsoft.com/office/powerpoint/2010/main" val="17429620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BCAD085-E8A6-8845-BD4E-CB4CCA059FC4}" type="datetimeFigureOut">
              <a:rPr lang="en-US" smtClean="0"/>
              <a:t>12/15/25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12/15/25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12/15/25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12/15/25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12/15/25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CAD085-E8A6-8845-BD4E-CB4CCA059FC4}" type="datetimeFigureOut">
              <a:rPr lang="en-US" smtClean="0"/>
              <a:t>12/15/25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BCAD085-E8A6-8845-BD4E-CB4CCA059FC4}" type="datetimeFigureOut">
              <a:rPr lang="en-US" smtClean="0"/>
              <a:t>12/15/25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BCAD085-E8A6-8845-BD4E-CB4CCA059FC4}" type="datetimeFigureOut">
              <a:rPr lang="en-US" smtClean="0"/>
              <a:t>12/15/25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12/15/25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12/15/25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12/15/25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12/15/25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video" Target="https://www.youtube.com/embed/2-ogSIAo8-Y?feature=oembed" TargetMode="External"/><Relationship Id="rId5" Type="http://schemas.openxmlformats.org/officeDocument/2006/relationships/image" Target="../media/image23.jpeg"/><Relationship Id="rId4" Type="http://schemas.openxmlformats.org/officeDocument/2006/relationships/image" Target="../media/image22.jpg"/></Relationships>
</file>

<file path=ppt/slides/_rels/slide1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13.gif"/><Relationship Id="rId3" Type="http://schemas.openxmlformats.org/officeDocument/2006/relationships/image" Target="../media/image8.jpg"/><Relationship Id="rId7" Type="http://schemas.openxmlformats.org/officeDocument/2006/relationships/image" Target="../media/image12.gif"/><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1.gif"/><Relationship Id="rId5" Type="http://schemas.openxmlformats.org/officeDocument/2006/relationships/image" Target="../media/image10.gif"/><Relationship Id="rId4" Type="http://schemas.openxmlformats.org/officeDocument/2006/relationships/image" Target="../media/image9.gif"/><Relationship Id="rId9" Type="http://schemas.openxmlformats.org/officeDocument/2006/relationships/image" Target="../media/image14.gif"/></Relationships>
</file>

<file path=ppt/slides/_rels/slide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ebt7gygm.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mypg288w.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8zt59dra.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kilapuc9.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1oqag9f7.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whxhg1pb.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0je8wbnh.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rik_hl59.jpg"/>
          <p:cNvPicPr>
            <a:picLocks noChangeAspect="1"/>
          </p:cNvPicPr>
          <p:nvPr/>
        </p:nvPicPr>
        <p:blipFill>
          <a:blip r:embed="rId4"/>
          <a:stretch>
            <a:fillRect/>
          </a:stretch>
        </p:blipFill>
        <p:spPr>
          <a:xfrm>
            <a:off x="0" y="0"/>
            <a:ext cx="12188952" cy="6858000"/>
          </a:xfrm>
          <a:prstGeom prst="rect">
            <a:avLst/>
          </a:prstGeom>
        </p:spPr>
      </p:pic>
      <p:pic>
        <p:nvPicPr>
          <p:cNvPr id="3" name="Online Media 1" descr="Our Onshore Wind Story">
            <a:hlinkClick r:id="" action="ppaction://media"/>
            <a:extLst>
              <a:ext uri="{FF2B5EF4-FFF2-40B4-BE49-F238E27FC236}">
                <a16:creationId xmlns:a16="http://schemas.microsoft.com/office/drawing/2014/main" id="{C5657A3E-6E57-808E-66A0-86E93A6A501B}"/>
              </a:ext>
            </a:extLst>
          </p:cNvPr>
          <p:cNvPicPr>
            <a:picLocks noRot="1" noChangeAspect="1"/>
          </p:cNvPicPr>
          <p:nvPr>
            <a:videoFile r:link="rId1"/>
          </p:nvPr>
        </p:nvPicPr>
        <p:blipFill>
          <a:blip r:embed="rId5"/>
          <a:stretch>
            <a:fillRect/>
          </a:stretch>
        </p:blipFill>
        <p:spPr>
          <a:xfrm>
            <a:off x="1155521" y="2492509"/>
            <a:ext cx="5823195" cy="3290105"/>
          </a:xfrm>
          <a:prstGeom prst="roundRect">
            <a:avLst>
              <a:gd name="adj" fmla="val 1792"/>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m_nzefsk.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281a7k0s.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4bkzv9aa.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qqju9uph.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gn_rnmti.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o_u5p4uk.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p8307wfc.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0to5xd34.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cuwf2tv0.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ql045_0h.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xofda3_b.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zbfy_l9y.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3aochh62.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7oc33trl.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u8g8cnof.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3q2vzjcl.jpg"/>
          <p:cNvPicPr>
            <a:picLocks noChangeAspect="1"/>
          </p:cNvPicPr>
          <p:nvPr/>
        </p:nvPicPr>
        <p:blipFill>
          <a:blip r:embed="rId3"/>
          <a:stretch>
            <a:fillRect/>
          </a:stretch>
        </p:blipFill>
        <p:spPr>
          <a:xfrm>
            <a:off x="0" y="0"/>
            <a:ext cx="12188952" cy="6858000"/>
          </a:xfrm>
          <a:prstGeom prst="rect">
            <a:avLst/>
          </a:prstGeom>
        </p:spPr>
      </p:pic>
      <p:pic>
        <p:nvPicPr>
          <p:cNvPr id="3" name="Google Shape;78;p30" descr="Hurricane Irma and more: Why are there so many hurricanes right now? - CBS  News">
            <a:extLst>
              <a:ext uri="{FF2B5EF4-FFF2-40B4-BE49-F238E27FC236}">
                <a16:creationId xmlns:a16="http://schemas.microsoft.com/office/drawing/2014/main" id="{279569AA-811C-0CB7-AD53-7F85AF430112}"/>
              </a:ext>
            </a:extLst>
          </p:cNvPr>
          <p:cNvPicPr preferRelativeResize="0">
            <a:picLocks noChangeAspect="1"/>
          </p:cNvPicPr>
          <p:nvPr/>
        </p:nvPicPr>
        <p:blipFill rotWithShape="1">
          <a:blip r:embed="rId4">
            <a:alphaModFix/>
          </a:blip>
          <a:srcRect/>
          <a:stretch/>
        </p:blipFill>
        <p:spPr>
          <a:xfrm>
            <a:off x="12648107" y="2978287"/>
            <a:ext cx="2537753" cy="1620000"/>
          </a:xfrm>
          <a:prstGeom prst="rect">
            <a:avLst/>
          </a:prstGeom>
          <a:noFill/>
          <a:ln>
            <a:noFill/>
          </a:ln>
          <a:effectLst/>
        </p:spPr>
      </p:pic>
      <p:pic>
        <p:nvPicPr>
          <p:cNvPr id="4" name="Google Shape;80;p30" descr="California Wildfires">
            <a:extLst>
              <a:ext uri="{FF2B5EF4-FFF2-40B4-BE49-F238E27FC236}">
                <a16:creationId xmlns:a16="http://schemas.microsoft.com/office/drawing/2014/main" id="{9D05C833-00CA-AE05-1B2F-DA3A9F03B498}"/>
              </a:ext>
            </a:extLst>
          </p:cNvPr>
          <p:cNvPicPr preferRelativeResize="0">
            <a:picLocks noChangeAspect="1"/>
          </p:cNvPicPr>
          <p:nvPr/>
        </p:nvPicPr>
        <p:blipFill rotWithShape="1">
          <a:blip r:embed="rId5">
            <a:alphaModFix/>
          </a:blip>
          <a:srcRect/>
          <a:stretch/>
        </p:blipFill>
        <p:spPr>
          <a:xfrm>
            <a:off x="16582524" y="4713290"/>
            <a:ext cx="1953565" cy="1620000"/>
          </a:xfrm>
          <a:prstGeom prst="rect">
            <a:avLst/>
          </a:prstGeom>
          <a:noFill/>
          <a:ln>
            <a:noFill/>
          </a:ln>
          <a:effectLst/>
        </p:spPr>
      </p:pic>
      <p:sp>
        <p:nvSpPr>
          <p:cNvPr id="5" name="Google Shape;83;p30">
            <a:extLst>
              <a:ext uri="{FF2B5EF4-FFF2-40B4-BE49-F238E27FC236}">
                <a16:creationId xmlns:a16="http://schemas.microsoft.com/office/drawing/2014/main" id="{467CECBC-8AEC-5D49-FCC7-F8B4F7EA1D75}"/>
              </a:ext>
            </a:extLst>
          </p:cNvPr>
          <p:cNvSpPr txBox="1"/>
          <p:nvPr/>
        </p:nvSpPr>
        <p:spPr>
          <a:xfrm>
            <a:off x="12659959" y="2993675"/>
            <a:ext cx="2525901" cy="276959"/>
          </a:xfrm>
          <a:prstGeom prst="rect">
            <a:avLst/>
          </a:prstGeom>
          <a:noFill/>
          <a:ln>
            <a:noFill/>
          </a:ln>
        </p:spPr>
        <p:txBody>
          <a:bodyPr spcFirstLastPara="1" wrap="square" lIns="91425" tIns="45700" rIns="91425" bIns="45700" anchor="ctr" anchorCtr="0">
            <a:spAutoFit/>
          </a:bodyPr>
          <a:lstStyle/>
          <a:p>
            <a:pPr marL="0" marR="0" lvl="0" indent="0" algn="ctr" rtl="0">
              <a:spcBef>
                <a:spcPts val="0"/>
              </a:spcBef>
              <a:spcAft>
                <a:spcPts val="0"/>
              </a:spcAft>
              <a:buClr>
                <a:srgbClr val="000000"/>
              </a:buClr>
              <a:buSzPts val="1400"/>
              <a:buFont typeface="Arial"/>
              <a:buNone/>
            </a:pPr>
            <a:r>
              <a:rPr lang="en-US" sz="1200" u="none" strike="noStrike" cap="none" dirty="0">
                <a:solidFill>
                  <a:schemeClr val="bg1"/>
                </a:solidFill>
                <a:latin typeface="Akzidenz Grotesk BE" panose="020B0500000000000000" pitchFamily="34" charset="0"/>
                <a:sym typeface="Arial"/>
              </a:rPr>
              <a:t>Hurricane Irma</a:t>
            </a:r>
            <a:endParaRPr sz="1200" u="none" strike="noStrike" cap="none" dirty="0">
              <a:solidFill>
                <a:schemeClr val="bg1"/>
              </a:solidFill>
              <a:latin typeface="Akzidenz Grotesk BE" panose="020B0500000000000000" pitchFamily="34" charset="0"/>
              <a:sym typeface="Arial"/>
            </a:endParaRPr>
          </a:p>
        </p:txBody>
      </p:sp>
      <p:pic>
        <p:nvPicPr>
          <p:cNvPr id="6" name="Google Shape;86;p30" descr="NASA Analysis: 11 Trillion Gallons to Replenish California Drought Losses">
            <a:extLst>
              <a:ext uri="{FF2B5EF4-FFF2-40B4-BE49-F238E27FC236}">
                <a16:creationId xmlns:a16="http://schemas.microsoft.com/office/drawing/2014/main" id="{7140E3DC-6F5A-4A7B-FEAC-5A0E0B26F4BC}"/>
              </a:ext>
            </a:extLst>
          </p:cNvPr>
          <p:cNvPicPr preferRelativeResize="0">
            <a:picLocks noChangeAspect="1"/>
          </p:cNvPicPr>
          <p:nvPr/>
        </p:nvPicPr>
        <p:blipFill rotWithShape="1">
          <a:blip r:embed="rId6">
            <a:alphaModFix/>
          </a:blip>
          <a:srcRect/>
          <a:stretch/>
        </p:blipFill>
        <p:spPr>
          <a:xfrm>
            <a:off x="15313913" y="2978287"/>
            <a:ext cx="2016041" cy="1620000"/>
          </a:xfrm>
          <a:prstGeom prst="rect">
            <a:avLst/>
          </a:prstGeom>
          <a:noFill/>
          <a:ln>
            <a:noFill/>
          </a:ln>
          <a:effectLst/>
        </p:spPr>
      </p:pic>
      <p:pic>
        <p:nvPicPr>
          <p:cNvPr id="7" name="Google Shape;88;p30" descr="Torrential downpours lead to catastrophic flooding in Spain">
            <a:extLst>
              <a:ext uri="{FF2B5EF4-FFF2-40B4-BE49-F238E27FC236}">
                <a16:creationId xmlns:a16="http://schemas.microsoft.com/office/drawing/2014/main" id="{AEB8FD3B-C2E5-99D6-9AE3-BE1D1F8B8ADF}"/>
              </a:ext>
            </a:extLst>
          </p:cNvPr>
          <p:cNvPicPr preferRelativeResize="0">
            <a:picLocks noChangeAspect="1"/>
          </p:cNvPicPr>
          <p:nvPr/>
        </p:nvPicPr>
        <p:blipFill rotWithShape="1">
          <a:blip r:embed="rId7">
            <a:alphaModFix/>
          </a:blip>
          <a:srcRect/>
          <a:stretch/>
        </p:blipFill>
        <p:spPr>
          <a:xfrm>
            <a:off x="18644534" y="4700802"/>
            <a:ext cx="2062048" cy="1620000"/>
          </a:xfrm>
          <a:prstGeom prst="rect">
            <a:avLst/>
          </a:prstGeom>
          <a:noFill/>
          <a:ln>
            <a:noFill/>
          </a:ln>
          <a:effectLst/>
        </p:spPr>
      </p:pic>
      <p:pic>
        <p:nvPicPr>
          <p:cNvPr id="8" name="Google Shape;84;p30" descr="Lake Urmia, Iran, The ferries that once shuttled tourists to and from the  little islets in Iran's Lake Urmia sit rusty,... – @zombilenium on Tumblr">
            <a:extLst>
              <a:ext uri="{FF2B5EF4-FFF2-40B4-BE49-F238E27FC236}">
                <a16:creationId xmlns:a16="http://schemas.microsoft.com/office/drawing/2014/main" id="{B2B7D4AC-AE78-0D0D-1DBD-1D82971BE5A5}"/>
              </a:ext>
            </a:extLst>
          </p:cNvPr>
          <p:cNvPicPr preferRelativeResize="0">
            <a:picLocks/>
          </p:cNvPicPr>
          <p:nvPr/>
        </p:nvPicPr>
        <p:blipFill rotWithShape="1">
          <a:blip r:embed="rId8">
            <a:alphaModFix/>
          </a:blip>
          <a:srcRect l="2843" r="-10"/>
          <a:stretch/>
        </p:blipFill>
        <p:spPr>
          <a:xfrm>
            <a:off x="13916860" y="4713290"/>
            <a:ext cx="2538000" cy="1620000"/>
          </a:xfrm>
          <a:prstGeom prst="rect">
            <a:avLst/>
          </a:prstGeom>
          <a:noFill/>
          <a:ln>
            <a:noFill/>
          </a:ln>
          <a:effectLst/>
        </p:spPr>
      </p:pic>
      <p:sp>
        <p:nvSpPr>
          <p:cNvPr id="9" name="Google Shape;83;p30">
            <a:extLst>
              <a:ext uri="{FF2B5EF4-FFF2-40B4-BE49-F238E27FC236}">
                <a16:creationId xmlns:a16="http://schemas.microsoft.com/office/drawing/2014/main" id="{3F0075BC-EA8B-F64A-C2B4-806A2457A532}"/>
              </a:ext>
            </a:extLst>
          </p:cNvPr>
          <p:cNvSpPr txBox="1"/>
          <p:nvPr/>
        </p:nvSpPr>
        <p:spPr>
          <a:xfrm>
            <a:off x="13916860" y="6023086"/>
            <a:ext cx="2537752" cy="276959"/>
          </a:xfrm>
          <a:prstGeom prst="rect">
            <a:avLst/>
          </a:prstGeom>
          <a:noFill/>
          <a:ln>
            <a:noFill/>
          </a:ln>
        </p:spPr>
        <p:txBody>
          <a:bodyPr spcFirstLastPara="1" wrap="square" lIns="91425" tIns="45700" rIns="91425" bIns="45700" anchor="ctr" anchorCtr="0">
            <a:spAutoFit/>
          </a:bodyPr>
          <a:lstStyle/>
          <a:p>
            <a:pPr marL="0" marR="0" lvl="0" indent="0" algn="ctr" rtl="0">
              <a:spcBef>
                <a:spcPts val="0"/>
              </a:spcBef>
              <a:spcAft>
                <a:spcPts val="0"/>
              </a:spcAft>
              <a:buClr>
                <a:srgbClr val="000000"/>
              </a:buClr>
              <a:buSzPts val="1400"/>
              <a:buFont typeface="Arial"/>
              <a:buNone/>
            </a:pPr>
            <a:r>
              <a:rPr lang="en-US" sz="1200" u="none" strike="noStrike" cap="none" dirty="0">
                <a:solidFill>
                  <a:schemeClr val="bg1"/>
                </a:solidFill>
                <a:latin typeface="Akzidenz Grotesk BE" panose="020B0500000000000000" pitchFamily="34" charset="0"/>
                <a:sym typeface="Arial"/>
              </a:rPr>
              <a:t>Drought</a:t>
            </a:r>
            <a:r>
              <a:rPr lang="en-US" sz="1200" dirty="0">
                <a:solidFill>
                  <a:schemeClr val="bg1"/>
                </a:solidFill>
                <a:latin typeface="Akzidenz Grotesk BE" panose="020B0500000000000000" pitchFamily="34" charset="0"/>
              </a:rPr>
              <a:t>, Lake Urmia, Iran</a:t>
            </a:r>
            <a:endParaRPr sz="1200" u="none" strike="noStrike" cap="none" dirty="0">
              <a:solidFill>
                <a:schemeClr val="bg1"/>
              </a:solidFill>
              <a:latin typeface="Akzidenz Grotesk BE" panose="020B0500000000000000" pitchFamily="34" charset="0"/>
              <a:sym typeface="Arial"/>
            </a:endParaRPr>
          </a:p>
        </p:txBody>
      </p:sp>
      <p:sp>
        <p:nvSpPr>
          <p:cNvPr id="10" name="Google Shape;83;p30">
            <a:extLst>
              <a:ext uri="{FF2B5EF4-FFF2-40B4-BE49-F238E27FC236}">
                <a16:creationId xmlns:a16="http://schemas.microsoft.com/office/drawing/2014/main" id="{31C615B6-D749-7F10-B2D9-FA7AD7DAA53C}"/>
              </a:ext>
            </a:extLst>
          </p:cNvPr>
          <p:cNvSpPr txBox="1"/>
          <p:nvPr/>
        </p:nvSpPr>
        <p:spPr>
          <a:xfrm>
            <a:off x="15313913" y="3013099"/>
            <a:ext cx="1991853" cy="276959"/>
          </a:xfrm>
          <a:prstGeom prst="rect">
            <a:avLst/>
          </a:prstGeom>
          <a:noFill/>
          <a:ln>
            <a:noFill/>
          </a:ln>
        </p:spPr>
        <p:txBody>
          <a:bodyPr spcFirstLastPara="1" wrap="square" lIns="91425" tIns="45700" rIns="91425" bIns="45700" anchor="ctr" anchorCtr="0">
            <a:spAutoFit/>
          </a:bodyPr>
          <a:lstStyle/>
          <a:p>
            <a:pPr marL="0" marR="0" lvl="0" indent="0" algn="ctr" rtl="0">
              <a:spcBef>
                <a:spcPts val="0"/>
              </a:spcBef>
              <a:spcAft>
                <a:spcPts val="0"/>
              </a:spcAft>
              <a:buClr>
                <a:srgbClr val="000000"/>
              </a:buClr>
              <a:buSzPts val="1400"/>
              <a:buFont typeface="Arial"/>
              <a:buNone/>
            </a:pPr>
            <a:r>
              <a:rPr lang="en-US" sz="1200" u="none" strike="noStrike" cap="none" dirty="0">
                <a:solidFill>
                  <a:schemeClr val="bg1"/>
                </a:solidFill>
                <a:latin typeface="Akzidenz Grotesk BE" panose="020B0500000000000000" pitchFamily="34" charset="0"/>
                <a:sym typeface="Arial"/>
              </a:rPr>
              <a:t>Drought, California</a:t>
            </a:r>
            <a:endParaRPr sz="1200" u="none" strike="noStrike" cap="none" dirty="0">
              <a:solidFill>
                <a:schemeClr val="bg1"/>
              </a:solidFill>
              <a:latin typeface="Akzidenz Grotesk BE" panose="020B0500000000000000" pitchFamily="34" charset="0"/>
              <a:sym typeface="Arial"/>
            </a:endParaRPr>
          </a:p>
        </p:txBody>
      </p:sp>
      <p:sp>
        <p:nvSpPr>
          <p:cNvPr id="11" name="Google Shape;83;p30">
            <a:extLst>
              <a:ext uri="{FF2B5EF4-FFF2-40B4-BE49-F238E27FC236}">
                <a16:creationId xmlns:a16="http://schemas.microsoft.com/office/drawing/2014/main" id="{9818E238-8D7B-5595-01C9-6DC9EACF06DE}"/>
              </a:ext>
            </a:extLst>
          </p:cNvPr>
          <p:cNvSpPr txBox="1"/>
          <p:nvPr/>
        </p:nvSpPr>
        <p:spPr>
          <a:xfrm>
            <a:off x="16582524" y="6023086"/>
            <a:ext cx="1953565" cy="276959"/>
          </a:xfrm>
          <a:prstGeom prst="rect">
            <a:avLst/>
          </a:prstGeom>
          <a:noFill/>
          <a:ln>
            <a:noFill/>
          </a:ln>
        </p:spPr>
        <p:txBody>
          <a:bodyPr spcFirstLastPara="1" wrap="square" lIns="91425" tIns="45700" rIns="91425" bIns="45700" anchor="ctr" anchorCtr="0">
            <a:spAutoFit/>
          </a:bodyPr>
          <a:lstStyle/>
          <a:p>
            <a:pPr marL="0" marR="0" lvl="0" indent="0" algn="ctr" rtl="0">
              <a:spcBef>
                <a:spcPts val="0"/>
              </a:spcBef>
              <a:spcAft>
                <a:spcPts val="0"/>
              </a:spcAft>
              <a:buClr>
                <a:srgbClr val="000000"/>
              </a:buClr>
              <a:buSzPts val="1400"/>
              <a:buFont typeface="Arial"/>
              <a:buNone/>
            </a:pPr>
            <a:r>
              <a:rPr lang="en-US" sz="1200" u="none" strike="noStrike" cap="none" dirty="0">
                <a:solidFill>
                  <a:schemeClr val="bg1"/>
                </a:solidFill>
                <a:latin typeface="Akzidenz Grotesk BE" panose="020B0500000000000000" pitchFamily="34" charset="0"/>
                <a:sym typeface="Arial"/>
              </a:rPr>
              <a:t>Wildfires, California</a:t>
            </a:r>
            <a:endParaRPr sz="1200" u="none" strike="noStrike" cap="none" dirty="0">
              <a:solidFill>
                <a:schemeClr val="bg1"/>
              </a:solidFill>
              <a:latin typeface="Akzidenz Grotesk BE" panose="020B0500000000000000" pitchFamily="34" charset="0"/>
              <a:sym typeface="Arial"/>
            </a:endParaRPr>
          </a:p>
        </p:txBody>
      </p:sp>
      <p:pic>
        <p:nvPicPr>
          <p:cNvPr id="12" name="Google Shape;79;p30" descr="Ten striking photos from the Bangladesh flood emergency — BRAC USA">
            <a:extLst>
              <a:ext uri="{FF2B5EF4-FFF2-40B4-BE49-F238E27FC236}">
                <a16:creationId xmlns:a16="http://schemas.microsoft.com/office/drawing/2014/main" id="{95A25C9A-2907-42E1-F336-39BE1D7DE53E}"/>
              </a:ext>
            </a:extLst>
          </p:cNvPr>
          <p:cNvPicPr preferRelativeResize="0">
            <a:picLocks noChangeAspect="1"/>
          </p:cNvPicPr>
          <p:nvPr/>
        </p:nvPicPr>
        <p:blipFill rotWithShape="1">
          <a:blip r:embed="rId9">
            <a:alphaModFix/>
          </a:blip>
          <a:srcRect/>
          <a:stretch/>
        </p:blipFill>
        <p:spPr>
          <a:xfrm>
            <a:off x="17438788" y="2978287"/>
            <a:ext cx="2655770" cy="1620000"/>
          </a:xfrm>
          <a:prstGeom prst="rect">
            <a:avLst/>
          </a:prstGeom>
          <a:noFill/>
          <a:ln>
            <a:noFill/>
          </a:ln>
          <a:effectLst/>
        </p:spPr>
      </p:pic>
      <p:sp>
        <p:nvSpPr>
          <p:cNvPr id="13" name="Google Shape;83;p30">
            <a:extLst>
              <a:ext uri="{FF2B5EF4-FFF2-40B4-BE49-F238E27FC236}">
                <a16:creationId xmlns:a16="http://schemas.microsoft.com/office/drawing/2014/main" id="{29638369-A5BB-E7AD-C690-A87E4C7E1448}"/>
              </a:ext>
            </a:extLst>
          </p:cNvPr>
          <p:cNvSpPr txBox="1"/>
          <p:nvPr/>
        </p:nvSpPr>
        <p:spPr>
          <a:xfrm>
            <a:off x="17433430" y="2993675"/>
            <a:ext cx="2655770" cy="276959"/>
          </a:xfrm>
          <a:prstGeom prst="rect">
            <a:avLst/>
          </a:prstGeom>
          <a:noFill/>
          <a:ln>
            <a:noFill/>
          </a:ln>
        </p:spPr>
        <p:txBody>
          <a:bodyPr spcFirstLastPara="1" wrap="square" lIns="91425" tIns="45700" rIns="91425" bIns="45700" anchor="ctr" anchorCtr="0">
            <a:spAutoFit/>
          </a:bodyPr>
          <a:lstStyle/>
          <a:p>
            <a:pPr marL="0" marR="0" lvl="0" indent="0" algn="ctr" rtl="0">
              <a:spcBef>
                <a:spcPts val="0"/>
              </a:spcBef>
              <a:spcAft>
                <a:spcPts val="0"/>
              </a:spcAft>
              <a:buClr>
                <a:srgbClr val="000000"/>
              </a:buClr>
              <a:buSzPts val="1400"/>
              <a:buFont typeface="Arial"/>
              <a:buNone/>
            </a:pPr>
            <a:r>
              <a:rPr lang="en-US" sz="1200" u="none" strike="noStrike" cap="none" dirty="0">
                <a:solidFill>
                  <a:schemeClr val="bg1"/>
                </a:solidFill>
                <a:latin typeface="Akzidenz Grotesk BE" panose="020B0500000000000000" pitchFamily="34" charset="0"/>
                <a:sym typeface="Arial"/>
              </a:rPr>
              <a:t>Flooding, Bangladesh</a:t>
            </a:r>
            <a:endParaRPr sz="1200" u="none" strike="noStrike" cap="none" dirty="0">
              <a:solidFill>
                <a:schemeClr val="bg1"/>
              </a:solidFill>
              <a:latin typeface="Akzidenz Grotesk BE" panose="020B0500000000000000" pitchFamily="34" charset="0"/>
              <a:sym typeface="Arial"/>
            </a:endParaRPr>
          </a:p>
        </p:txBody>
      </p:sp>
      <p:sp>
        <p:nvSpPr>
          <p:cNvPr id="14" name="Google Shape;83;p30">
            <a:extLst>
              <a:ext uri="{FF2B5EF4-FFF2-40B4-BE49-F238E27FC236}">
                <a16:creationId xmlns:a16="http://schemas.microsoft.com/office/drawing/2014/main" id="{51F946CD-8C45-27C4-48B6-5BC8445137D7}"/>
              </a:ext>
            </a:extLst>
          </p:cNvPr>
          <p:cNvSpPr txBox="1"/>
          <p:nvPr/>
        </p:nvSpPr>
        <p:spPr>
          <a:xfrm>
            <a:off x="18644534" y="6023086"/>
            <a:ext cx="2062048" cy="276959"/>
          </a:xfrm>
          <a:prstGeom prst="rect">
            <a:avLst/>
          </a:prstGeom>
          <a:noFill/>
          <a:ln>
            <a:noFill/>
          </a:ln>
        </p:spPr>
        <p:txBody>
          <a:bodyPr spcFirstLastPara="1" wrap="square" lIns="91425" tIns="45700" rIns="91425" bIns="45700" anchor="ctr" anchorCtr="0">
            <a:spAutoFit/>
          </a:bodyPr>
          <a:lstStyle/>
          <a:p>
            <a:pPr marL="0" marR="0" lvl="0" indent="0" algn="ctr" rtl="0">
              <a:spcBef>
                <a:spcPts val="0"/>
              </a:spcBef>
              <a:spcAft>
                <a:spcPts val="0"/>
              </a:spcAft>
              <a:buClr>
                <a:srgbClr val="000000"/>
              </a:buClr>
              <a:buSzPts val="1400"/>
              <a:buFont typeface="Arial"/>
              <a:buNone/>
            </a:pPr>
            <a:r>
              <a:rPr lang="en-US" sz="1200" u="none" strike="noStrike" cap="none" dirty="0">
                <a:solidFill>
                  <a:schemeClr val="bg1"/>
                </a:solidFill>
                <a:latin typeface="Akzidenz Grotesk BE" panose="020B0500000000000000" pitchFamily="34" charset="0"/>
                <a:sym typeface="Arial"/>
              </a:rPr>
              <a:t>Flooding, Spain</a:t>
            </a:r>
            <a:endParaRPr sz="1200" u="none" strike="noStrike" cap="none" dirty="0">
              <a:solidFill>
                <a:schemeClr val="bg1"/>
              </a:solidFill>
              <a:latin typeface="Akzidenz Grotesk BE" panose="020B0500000000000000" pitchFamily="34" charset="0"/>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yzmvmog9.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9</TotalTime>
  <Words>971</Words>
  <Application>Microsoft Macintosh PowerPoint</Application>
  <PresentationFormat>Custom</PresentationFormat>
  <Paragraphs>71</Paragraphs>
  <Slides>25</Slides>
  <Notes>15</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Akzidenz Grotesk BE</vt:lpstr>
      <vt:lpstr>Aptos</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Craig Thiel</cp:lastModifiedBy>
  <cp:revision>7</cp:revision>
  <dcterms:created xsi:type="dcterms:W3CDTF">2013-01-27T09:14:16Z</dcterms:created>
  <dcterms:modified xsi:type="dcterms:W3CDTF">2025-12-15T13:19:03Z</dcterms:modified>
  <cp:category/>
</cp:coreProperties>
</file>