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sldSz cx="12188825"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61088"/>
  </p:normalViewPr>
  <p:slideViewPr>
    <p:cSldViewPr snapToGrid="0" snapToObjects="1">
      <p:cViewPr varScale="1">
        <p:scale>
          <a:sx n="75" d="100"/>
          <a:sy n="75" d="100"/>
        </p:scale>
        <p:origin x="2152" y="17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983A8DD-1FDD-FD48-8B76-D99D75594452}" type="datetimeFigureOut">
              <a:rPr lang="en-US" smtClean="0"/>
              <a:t>12/9/25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2DF188-55C4-E448-9277-348E1144107C}" type="slidenum">
              <a:rPr lang="en-US" smtClean="0"/>
              <a:t>‹#›</a:t>
            </a:fld>
            <a:endParaRPr lang="en-US"/>
          </a:p>
        </p:txBody>
      </p:sp>
    </p:spTree>
    <p:extLst>
      <p:ext uri="{BB962C8B-B14F-4D97-AF65-F5344CB8AC3E}">
        <p14:creationId xmlns:p14="http://schemas.microsoft.com/office/powerpoint/2010/main" val="3274732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met.ie/"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dirty="0"/>
              <a:t>Notes for teachers: </a:t>
            </a:r>
            <a:endParaRPr lang="en-US" dirty="0"/>
          </a:p>
          <a:p>
            <a:pPr marL="0" lvl="0" indent="0" algn="l" rtl="0">
              <a:lnSpc>
                <a:spcPct val="100000"/>
              </a:lnSpc>
              <a:spcBef>
                <a:spcPts val="0"/>
              </a:spcBef>
              <a:spcAft>
                <a:spcPts val="0"/>
              </a:spcAft>
              <a:buSzPts val="1400"/>
              <a:buNone/>
            </a:pPr>
            <a:endParaRPr lang="en-US" sz="1200" b="1" dirty="0"/>
          </a:p>
          <a:p>
            <a:pPr marL="0" lvl="0" indent="0" algn="l" rtl="0">
              <a:lnSpc>
                <a:spcPct val="100000"/>
              </a:lnSpc>
              <a:spcBef>
                <a:spcPts val="0"/>
              </a:spcBef>
              <a:spcAft>
                <a:spcPts val="0"/>
              </a:spcAft>
              <a:buSzPts val="1400"/>
              <a:buNone/>
            </a:pPr>
            <a:r>
              <a:rPr lang="en-US" sz="1200" b="1" dirty="0"/>
              <a:t>Discussion in class: </a:t>
            </a:r>
            <a:r>
              <a:rPr lang="en-US" sz="1200" dirty="0"/>
              <a:t>Look at the images, Who are the people involved? Why do they rely on accurate weather. </a:t>
            </a:r>
            <a:endParaRPr lang="en-US" dirty="0"/>
          </a:p>
          <a:p>
            <a:pPr marL="0" lvl="0" indent="0" algn="l" rtl="0">
              <a:lnSpc>
                <a:spcPct val="100000"/>
              </a:lnSpc>
              <a:spcBef>
                <a:spcPts val="0"/>
              </a:spcBef>
              <a:spcAft>
                <a:spcPts val="0"/>
              </a:spcAft>
              <a:buSzPts val="1400"/>
              <a:buNone/>
            </a:pPr>
            <a:endParaRPr lang="en-US" sz="1200" dirty="0"/>
          </a:p>
          <a:p>
            <a:pPr marL="285750" lvl="0" indent="-285750" algn="l" rtl="0">
              <a:lnSpc>
                <a:spcPct val="100000"/>
              </a:lnSpc>
              <a:spcBef>
                <a:spcPts val="0"/>
              </a:spcBef>
              <a:spcAft>
                <a:spcPts val="0"/>
              </a:spcAft>
              <a:buSzPts val="1400"/>
              <a:buFont typeface="Arial"/>
              <a:buChar char="•"/>
            </a:pPr>
            <a:r>
              <a:rPr lang="en-US" sz="1200" dirty="0"/>
              <a:t>Why is forecasting the weather important- what are the social and economic benefits?</a:t>
            </a:r>
            <a:endParaRPr lang="en-US" dirty="0"/>
          </a:p>
          <a:p>
            <a:pPr marL="285750" lvl="0" indent="-285750" algn="l" rtl="0">
              <a:lnSpc>
                <a:spcPct val="100000"/>
              </a:lnSpc>
              <a:spcBef>
                <a:spcPts val="0"/>
              </a:spcBef>
              <a:spcAft>
                <a:spcPts val="0"/>
              </a:spcAft>
              <a:buSzPts val="1400"/>
              <a:buFont typeface="Arial"/>
              <a:buChar char="•"/>
            </a:pPr>
            <a:r>
              <a:rPr lang="en-US" sz="1200" dirty="0"/>
              <a:t>Farmers – to plan their work: harvesting, drying hay, </a:t>
            </a:r>
            <a:r>
              <a:rPr lang="en-US" sz="1200" dirty="0" err="1"/>
              <a:t>fertilisers</a:t>
            </a:r>
            <a:r>
              <a:rPr lang="en-US" sz="1200" dirty="0"/>
              <a:t> </a:t>
            </a:r>
            <a:endParaRPr lang="en-US" dirty="0"/>
          </a:p>
          <a:p>
            <a:pPr marL="285750" lvl="0" indent="-285750" algn="l" rtl="0">
              <a:lnSpc>
                <a:spcPct val="100000"/>
              </a:lnSpc>
              <a:spcBef>
                <a:spcPts val="0"/>
              </a:spcBef>
              <a:spcAft>
                <a:spcPts val="0"/>
              </a:spcAft>
              <a:buSzPts val="1400"/>
              <a:buFont typeface="Arial"/>
              <a:buChar char="•"/>
            </a:pPr>
            <a:r>
              <a:rPr lang="en-US" sz="1200" dirty="0"/>
              <a:t>Fishers – sea conditions, safety </a:t>
            </a:r>
            <a:endParaRPr lang="en-US" dirty="0"/>
          </a:p>
          <a:p>
            <a:pPr marL="285750" lvl="0" indent="-285750" algn="l" rtl="0">
              <a:lnSpc>
                <a:spcPct val="100000"/>
              </a:lnSpc>
              <a:spcBef>
                <a:spcPts val="0"/>
              </a:spcBef>
              <a:spcAft>
                <a:spcPts val="0"/>
              </a:spcAft>
              <a:buSzPts val="1400"/>
              <a:buFont typeface="Arial"/>
              <a:buChar char="•"/>
            </a:pPr>
            <a:r>
              <a:rPr lang="en-US" sz="1200" dirty="0"/>
              <a:t>Air traffic controllers – airports/pilots need to know weather conditions for landing/take-off. Severe weather delays flights</a:t>
            </a:r>
            <a:endParaRPr lang="en-US" dirty="0"/>
          </a:p>
          <a:p>
            <a:pPr marL="285750" lvl="0" indent="-285750" algn="l" rtl="0">
              <a:lnSpc>
                <a:spcPct val="100000"/>
              </a:lnSpc>
              <a:spcBef>
                <a:spcPts val="0"/>
              </a:spcBef>
              <a:spcAft>
                <a:spcPts val="0"/>
              </a:spcAft>
              <a:buSzPts val="1400"/>
              <a:buFont typeface="Arial"/>
              <a:buChar char="•"/>
            </a:pPr>
            <a:r>
              <a:rPr lang="en-US" sz="1200" dirty="0"/>
              <a:t>Sportspeople – planned events postponed due to weather conditions, safety </a:t>
            </a:r>
            <a:endParaRPr lang="en-US" dirty="0"/>
          </a:p>
          <a:p>
            <a:pPr marL="285750" lvl="0" indent="-285750" algn="l" rtl="0">
              <a:lnSpc>
                <a:spcPct val="100000"/>
              </a:lnSpc>
              <a:spcBef>
                <a:spcPts val="0"/>
              </a:spcBef>
              <a:spcAft>
                <a:spcPts val="0"/>
              </a:spcAft>
              <a:buSzPts val="1400"/>
              <a:buFont typeface="Arial"/>
              <a:buChar char="•"/>
            </a:pPr>
            <a:r>
              <a:rPr lang="en-US" sz="1200" dirty="0"/>
              <a:t>Energy usage - link with energy usage and the weather – solar/wind </a:t>
            </a:r>
            <a:endParaRPr lang="en-US" dirty="0"/>
          </a:p>
          <a:p>
            <a:pPr marL="0" lvl="0" indent="0" algn="l" rtl="0">
              <a:lnSpc>
                <a:spcPct val="100000"/>
              </a:lnSpc>
              <a:spcBef>
                <a:spcPts val="0"/>
              </a:spcBef>
              <a:spcAft>
                <a:spcPts val="0"/>
              </a:spcAft>
              <a:buSzPts val="1400"/>
              <a:buNone/>
            </a:pPr>
            <a:endParaRPr lang="en-US" sz="1200" dirty="0"/>
          </a:p>
          <a:p>
            <a:pPr marL="0" marR="0" lvl="0" indent="0" algn="l" rtl="0">
              <a:lnSpc>
                <a:spcPct val="100000"/>
              </a:lnSpc>
              <a:spcBef>
                <a:spcPts val="0"/>
              </a:spcBef>
              <a:spcAft>
                <a:spcPts val="0"/>
              </a:spcAft>
              <a:buClr>
                <a:schemeClr val="dk1"/>
              </a:buClr>
              <a:buSzPts val="1200"/>
              <a:buFont typeface="Arial"/>
              <a:buNone/>
            </a:pPr>
            <a:r>
              <a:rPr lang="en-US" sz="1200" dirty="0">
                <a:solidFill>
                  <a:srgbClr val="000000"/>
                </a:solidFill>
                <a:latin typeface="Arial"/>
                <a:ea typeface="Arial"/>
                <a:cs typeface="Arial"/>
                <a:sym typeface="Arial"/>
              </a:rPr>
              <a:t>Understand the importance of weather forecasting. </a:t>
            </a:r>
            <a:endParaRPr lang="en-US" dirty="0"/>
          </a:p>
          <a:p>
            <a:pPr marL="0" marR="0" lvl="0" indent="0" algn="l" rtl="0">
              <a:lnSpc>
                <a:spcPct val="100000"/>
              </a:lnSpc>
              <a:spcBef>
                <a:spcPts val="0"/>
              </a:spcBef>
              <a:spcAft>
                <a:spcPts val="0"/>
              </a:spcAft>
              <a:buClr>
                <a:schemeClr val="dk1"/>
              </a:buClr>
              <a:buSzPts val="1200"/>
              <a:buFont typeface="Arial"/>
              <a:buNone/>
            </a:pPr>
            <a:r>
              <a:rPr lang="en-US" sz="1200" dirty="0">
                <a:solidFill>
                  <a:srgbClr val="000000"/>
                </a:solidFill>
                <a:latin typeface="Arial"/>
                <a:ea typeface="Arial"/>
                <a:cs typeface="Arial"/>
                <a:sym typeface="Arial"/>
              </a:rPr>
              <a:t>Trawler workers at sea</a:t>
            </a:r>
            <a:endParaRPr lang="en-US" dirty="0"/>
          </a:p>
          <a:p>
            <a:pPr marL="0" marR="0" lvl="0" indent="0" algn="l" rtl="0">
              <a:lnSpc>
                <a:spcPct val="100000"/>
              </a:lnSpc>
              <a:spcBef>
                <a:spcPts val="0"/>
              </a:spcBef>
              <a:spcAft>
                <a:spcPts val="0"/>
              </a:spcAft>
              <a:buClr>
                <a:schemeClr val="dk1"/>
              </a:buClr>
              <a:buSzPts val="1200"/>
              <a:buFont typeface="Arial"/>
              <a:buNone/>
            </a:pPr>
            <a:r>
              <a:rPr lang="en-US" sz="1200" dirty="0">
                <a:solidFill>
                  <a:srgbClr val="000000"/>
                </a:solidFill>
                <a:latin typeface="Arial"/>
                <a:ea typeface="Arial"/>
                <a:cs typeface="Arial"/>
                <a:sym typeface="Arial"/>
              </a:rPr>
              <a:t>Airplane pilots and oil tanker captains all need to know what the weather will be. </a:t>
            </a:r>
            <a:endParaRPr lang="en-US" dirty="0"/>
          </a:p>
          <a:p>
            <a:pPr marL="0" marR="0" lvl="0" indent="0" algn="l" rtl="0">
              <a:lnSpc>
                <a:spcPct val="100000"/>
              </a:lnSpc>
              <a:spcBef>
                <a:spcPts val="0"/>
              </a:spcBef>
              <a:spcAft>
                <a:spcPts val="0"/>
              </a:spcAft>
              <a:buClr>
                <a:schemeClr val="dk1"/>
              </a:buClr>
              <a:buSzPts val="1200"/>
              <a:buFont typeface="Arial"/>
              <a:buNone/>
            </a:pPr>
            <a:endParaRPr lang="en-US" sz="1200"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Arial"/>
              <a:buNone/>
            </a:pPr>
            <a:r>
              <a:rPr lang="en-US" sz="1200" dirty="0">
                <a:solidFill>
                  <a:srgbClr val="000000"/>
                </a:solidFill>
                <a:latin typeface="Arial"/>
                <a:ea typeface="Arial"/>
                <a:cs typeface="Arial"/>
                <a:sym typeface="Arial"/>
              </a:rPr>
              <a:t>Learn how we can predict the weather. Appreciate the relationship between weather, energy consumption and environmental sustainability. </a:t>
            </a:r>
            <a:endParaRPr lang="en-US" sz="1200" dirty="0"/>
          </a:p>
          <a:p>
            <a:pPr marL="457200" marR="0" lvl="0" indent="-228600" algn="l" rtl="0">
              <a:lnSpc>
                <a:spcPct val="100000"/>
              </a:lnSpc>
              <a:spcBef>
                <a:spcPts val="0"/>
              </a:spcBef>
              <a:spcAft>
                <a:spcPts val="0"/>
              </a:spcAft>
              <a:buClr>
                <a:srgbClr val="000000"/>
              </a:buClr>
              <a:buSzPts val="1400"/>
              <a:buFont typeface="Arial"/>
              <a:buNone/>
            </a:pP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72DF188-55C4-E448-9277-348E1144107C}" type="slidenum">
              <a:rPr lang="en-US" smtClean="0"/>
              <a:t>5</a:t>
            </a:fld>
            <a:endParaRPr lang="en-US"/>
          </a:p>
        </p:txBody>
      </p:sp>
    </p:spTree>
    <p:extLst>
      <p:ext uri="{BB962C8B-B14F-4D97-AF65-F5344CB8AC3E}">
        <p14:creationId xmlns:p14="http://schemas.microsoft.com/office/powerpoint/2010/main" val="33074930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0"/>
              </a:spcBef>
              <a:spcAft>
                <a:spcPts val="0"/>
              </a:spcAft>
              <a:buClr>
                <a:schemeClr val="dk1"/>
              </a:buClr>
              <a:buSzPts val="1200"/>
              <a:buFont typeface="Arial"/>
              <a:buNone/>
            </a:pPr>
            <a:r>
              <a:rPr lang="en-US" sz="1200" b="1" dirty="0"/>
              <a:t>Notes for teachers: </a:t>
            </a:r>
            <a:r>
              <a:rPr lang="en-US" sz="1200" dirty="0"/>
              <a:t>Also reference: </a:t>
            </a:r>
            <a:endParaRPr lang="en-US" dirty="0"/>
          </a:p>
          <a:p>
            <a:pPr marL="0" marR="0" lvl="0" indent="0" algn="l" rtl="0">
              <a:lnSpc>
                <a:spcPct val="100000"/>
              </a:lnSpc>
              <a:spcBef>
                <a:spcPts val="0"/>
              </a:spcBef>
              <a:spcAft>
                <a:spcPts val="0"/>
              </a:spcAft>
              <a:buClr>
                <a:schemeClr val="dk1"/>
              </a:buClr>
              <a:buSzPts val="1200"/>
              <a:buFont typeface="Arial"/>
              <a:buNone/>
            </a:pPr>
            <a:endParaRPr lang="en-US" sz="1200" b="1" dirty="0"/>
          </a:p>
          <a:p>
            <a:pPr marL="228600" lvl="0" indent="-220980" algn="l" rtl="0">
              <a:lnSpc>
                <a:spcPct val="100000"/>
              </a:lnSpc>
              <a:spcBef>
                <a:spcPts val="800"/>
              </a:spcBef>
              <a:spcAft>
                <a:spcPts val="0"/>
              </a:spcAft>
              <a:buClr>
                <a:schemeClr val="dk1"/>
              </a:buClr>
              <a:buSzPts val="1800"/>
              <a:buChar char="•"/>
            </a:pPr>
            <a:r>
              <a:rPr lang="en-US" sz="1200" dirty="0"/>
              <a:t>Warm air can hold more water </a:t>
            </a:r>
            <a:r>
              <a:rPr lang="en-US" sz="1200" dirty="0" err="1"/>
              <a:t>vapour</a:t>
            </a:r>
            <a:r>
              <a:rPr lang="en-US" sz="1200" dirty="0"/>
              <a:t> than cool air can. When the air can hold no more water </a:t>
            </a:r>
            <a:r>
              <a:rPr lang="en-US" sz="1200" dirty="0" err="1"/>
              <a:t>vapour</a:t>
            </a:r>
            <a:r>
              <a:rPr lang="en-US" sz="1200" dirty="0"/>
              <a:t>, it is said to be saturated. Any extra water </a:t>
            </a:r>
            <a:r>
              <a:rPr lang="en-US" sz="1200" dirty="0" err="1"/>
              <a:t>vapour</a:t>
            </a:r>
            <a:r>
              <a:rPr lang="en-US" sz="1200" dirty="0"/>
              <a:t> then condenses into tiny droplets to form clouds</a:t>
            </a:r>
            <a:endParaRPr lang="en-US" dirty="0"/>
          </a:p>
          <a:p>
            <a:pPr marL="7620" lvl="0" indent="0" algn="l" rtl="0">
              <a:lnSpc>
                <a:spcPct val="100000"/>
              </a:lnSpc>
              <a:spcBef>
                <a:spcPts val="800"/>
              </a:spcBef>
              <a:spcAft>
                <a:spcPts val="0"/>
              </a:spcAft>
              <a:buClr>
                <a:schemeClr val="dk1"/>
              </a:buClr>
              <a:buSzPts val="1800"/>
              <a:buNone/>
            </a:pPr>
            <a:endParaRPr lang="en-US" sz="1200" dirty="0"/>
          </a:p>
          <a:p>
            <a:pPr marL="228600" lvl="0" indent="-220980" algn="l" rtl="0">
              <a:lnSpc>
                <a:spcPct val="100000"/>
              </a:lnSpc>
              <a:spcBef>
                <a:spcPts val="800"/>
              </a:spcBef>
              <a:spcAft>
                <a:spcPts val="0"/>
              </a:spcAft>
              <a:buClr>
                <a:schemeClr val="dk1"/>
              </a:buClr>
              <a:buSzPts val="1800"/>
              <a:buChar char="•"/>
            </a:pPr>
            <a:r>
              <a:rPr lang="en-US" sz="1200" dirty="0"/>
              <a:t>Relative humidity helps predict rain: high RH and falling air temperature increase the chance of clouds and condensation</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72DF188-55C4-E448-9277-348E1144107C}" type="slidenum">
              <a:rPr lang="en-US" smtClean="0"/>
              <a:t>16</a:t>
            </a:fld>
            <a:endParaRPr lang="en-US"/>
          </a:p>
        </p:txBody>
      </p:sp>
    </p:spTree>
    <p:extLst>
      <p:ext uri="{BB962C8B-B14F-4D97-AF65-F5344CB8AC3E}">
        <p14:creationId xmlns:p14="http://schemas.microsoft.com/office/powerpoint/2010/main" val="10036182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for teachers: </a:t>
            </a:r>
            <a:r>
              <a:rPr lang="en-US" dirty="0"/>
              <a:t>Teachers may note water cycle, three types of rainfall </a:t>
            </a:r>
          </a:p>
          <a:p>
            <a:endParaRPr lang="en-US" dirty="0"/>
          </a:p>
          <a:p>
            <a:endParaRPr lang="en-US" dirty="0"/>
          </a:p>
        </p:txBody>
      </p:sp>
      <p:sp>
        <p:nvSpPr>
          <p:cNvPr id="4" name="Slide Number Placeholder 3"/>
          <p:cNvSpPr>
            <a:spLocks noGrp="1"/>
          </p:cNvSpPr>
          <p:nvPr>
            <p:ph type="sldNum" sz="quarter" idx="5"/>
          </p:nvPr>
        </p:nvSpPr>
        <p:spPr/>
        <p:txBody>
          <a:bodyPr/>
          <a:lstStyle/>
          <a:p>
            <a:fld id="{A72DF188-55C4-E448-9277-348E1144107C}" type="slidenum">
              <a:rPr lang="en-US" smtClean="0"/>
              <a:t>19</a:t>
            </a:fld>
            <a:endParaRPr lang="en-US"/>
          </a:p>
        </p:txBody>
      </p:sp>
    </p:spTree>
    <p:extLst>
      <p:ext uri="{BB962C8B-B14F-4D97-AF65-F5344CB8AC3E}">
        <p14:creationId xmlns:p14="http://schemas.microsoft.com/office/powerpoint/2010/main" val="25572174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Notes for teachers: </a:t>
            </a:r>
            <a:r>
              <a:rPr lang="en-US" sz="1200" dirty="0"/>
              <a:t>This will be clear to see when students visit the schools weather station </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72DF188-55C4-E448-9277-348E1144107C}" type="slidenum">
              <a:rPr lang="en-US" smtClean="0"/>
              <a:t>21</a:t>
            </a:fld>
            <a:endParaRPr lang="en-US"/>
          </a:p>
        </p:txBody>
      </p:sp>
    </p:spTree>
    <p:extLst>
      <p:ext uri="{BB962C8B-B14F-4D97-AF65-F5344CB8AC3E}">
        <p14:creationId xmlns:p14="http://schemas.microsoft.com/office/powerpoint/2010/main" val="40174641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Notes for teachers: </a:t>
            </a:r>
            <a:r>
              <a:rPr lang="en-US" sz="1200" dirty="0"/>
              <a:t>Students could observe today's weather. </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72DF188-55C4-E448-9277-348E1144107C}" type="slidenum">
              <a:rPr lang="en-US" smtClean="0"/>
              <a:t>22</a:t>
            </a:fld>
            <a:endParaRPr lang="en-US"/>
          </a:p>
        </p:txBody>
      </p:sp>
    </p:spTree>
    <p:extLst>
      <p:ext uri="{BB962C8B-B14F-4D97-AF65-F5344CB8AC3E}">
        <p14:creationId xmlns:p14="http://schemas.microsoft.com/office/powerpoint/2010/main" val="42644069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dirty="0"/>
              <a:t>Notes for teachers:</a:t>
            </a:r>
            <a:endParaRPr lang="en-US" dirty="0"/>
          </a:p>
          <a:p>
            <a:pPr marL="457200" lvl="0" indent="-228600" algn="l" rtl="0">
              <a:lnSpc>
                <a:spcPct val="150000"/>
              </a:lnSpc>
              <a:spcBef>
                <a:spcPts val="0"/>
              </a:spcBef>
              <a:spcAft>
                <a:spcPts val="0"/>
              </a:spcAft>
              <a:buSzPts val="1400"/>
              <a:buNone/>
            </a:pPr>
            <a:r>
              <a:rPr lang="en-US" sz="1200" b="1" dirty="0">
                <a:latin typeface="Arial"/>
                <a:ea typeface="Arial"/>
                <a:cs typeface="Arial"/>
                <a:sym typeface="Arial"/>
              </a:rPr>
              <a:t>Potential class Activity after this last slide on weather instruments:</a:t>
            </a:r>
            <a:endParaRPr lang="en-US" dirty="0"/>
          </a:p>
          <a:p>
            <a:pPr marL="457200" lvl="0" indent="-228600" algn="l" rtl="0">
              <a:lnSpc>
                <a:spcPct val="150000"/>
              </a:lnSpc>
              <a:spcBef>
                <a:spcPts val="0"/>
              </a:spcBef>
              <a:spcAft>
                <a:spcPts val="0"/>
              </a:spcAft>
              <a:buSzPts val="1400"/>
              <a:buNone/>
            </a:pPr>
            <a:r>
              <a:rPr lang="en-US" sz="1200" dirty="0">
                <a:latin typeface="Arial"/>
                <a:ea typeface="Arial"/>
                <a:cs typeface="Arial"/>
                <a:sym typeface="Arial"/>
              </a:rPr>
              <a:t>Weather station simulation </a:t>
            </a:r>
          </a:p>
          <a:p>
            <a:pPr marL="457200" lvl="0" indent="-228600" algn="l" rtl="0">
              <a:lnSpc>
                <a:spcPct val="150000"/>
              </a:lnSpc>
              <a:spcBef>
                <a:spcPts val="0"/>
              </a:spcBef>
              <a:spcAft>
                <a:spcPts val="0"/>
              </a:spcAft>
              <a:buSzPts val="1400"/>
              <a:buNone/>
            </a:pPr>
            <a:r>
              <a:rPr lang="en-US" sz="1200" dirty="0">
                <a:latin typeface="Arial"/>
                <a:ea typeface="Arial"/>
                <a:cs typeface="Arial"/>
                <a:sym typeface="Arial"/>
              </a:rPr>
              <a:t>Divide the students into small groups and assign each group one weather instrument. Give each group a scenario (e.g. a storm is coming, a sunny day </a:t>
            </a:r>
            <a:r>
              <a:rPr lang="en-US" sz="1200" dirty="0" err="1">
                <a:latin typeface="Arial"/>
                <a:ea typeface="Arial"/>
                <a:cs typeface="Arial"/>
                <a:sym typeface="Arial"/>
              </a:rPr>
              <a:t>etc</a:t>
            </a:r>
            <a:r>
              <a:rPr lang="en-US" sz="1200" dirty="0">
                <a:latin typeface="Arial"/>
                <a:ea typeface="Arial"/>
                <a:cs typeface="Arial"/>
                <a:sym typeface="Arial"/>
              </a:rPr>
              <a:t>) they must explain how their assigned weather instrument would be used in this scenario. Present their findings to the class, showing how their instrument contributes to forecasting the scenario.</a:t>
            </a:r>
          </a:p>
          <a:p>
            <a:pPr marL="0" lvl="0" indent="0" algn="l" rtl="0">
              <a:lnSpc>
                <a:spcPct val="100000"/>
              </a:lnSpc>
              <a:spcBef>
                <a:spcPts val="0"/>
              </a:spcBef>
              <a:spcAft>
                <a:spcPts val="0"/>
              </a:spcAft>
              <a:buSzPts val="1400"/>
              <a:buNone/>
            </a:pPr>
            <a:endParaRPr lang="en-US" sz="1200" dirty="0"/>
          </a:p>
          <a:p>
            <a:endParaRPr lang="en-US" dirty="0"/>
          </a:p>
          <a:p>
            <a:endParaRPr lang="en-US" dirty="0"/>
          </a:p>
        </p:txBody>
      </p:sp>
      <p:sp>
        <p:nvSpPr>
          <p:cNvPr id="4" name="Slide Number Placeholder 3"/>
          <p:cNvSpPr>
            <a:spLocks noGrp="1"/>
          </p:cNvSpPr>
          <p:nvPr>
            <p:ph type="sldNum" sz="quarter" idx="5"/>
          </p:nvPr>
        </p:nvSpPr>
        <p:spPr/>
        <p:txBody>
          <a:bodyPr/>
          <a:lstStyle/>
          <a:p>
            <a:fld id="{A72DF188-55C4-E448-9277-348E1144107C}" type="slidenum">
              <a:rPr lang="en-US" smtClean="0"/>
              <a:t>23</a:t>
            </a:fld>
            <a:endParaRPr lang="en-US"/>
          </a:p>
        </p:txBody>
      </p:sp>
    </p:spTree>
    <p:extLst>
      <p:ext uri="{BB962C8B-B14F-4D97-AF65-F5344CB8AC3E}">
        <p14:creationId xmlns:p14="http://schemas.microsoft.com/office/powerpoint/2010/main" val="33508066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Notes for teachers: </a:t>
            </a:r>
            <a:r>
              <a:rPr lang="en-US" sz="1200" dirty="0"/>
              <a:t>This can be covered in as much or little detail here as needed and time allows </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72DF188-55C4-E448-9277-348E1144107C}" type="slidenum">
              <a:rPr lang="en-US" smtClean="0"/>
              <a:t>24</a:t>
            </a:fld>
            <a:endParaRPr lang="en-US"/>
          </a:p>
        </p:txBody>
      </p:sp>
    </p:spTree>
    <p:extLst>
      <p:ext uri="{BB962C8B-B14F-4D97-AF65-F5344CB8AC3E}">
        <p14:creationId xmlns:p14="http://schemas.microsoft.com/office/powerpoint/2010/main" val="29975399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Notes for teachers:</a:t>
            </a:r>
            <a:r>
              <a:rPr lang="en-US" sz="1200" b="1" dirty="0">
                <a:latin typeface="Arial"/>
                <a:ea typeface="Arial"/>
                <a:cs typeface="Arial"/>
                <a:sym typeface="Arial"/>
              </a:rPr>
              <a:t> </a:t>
            </a:r>
            <a:r>
              <a:rPr lang="en-US" sz="1200" dirty="0">
                <a:latin typeface="Arial"/>
                <a:ea typeface="Arial"/>
                <a:cs typeface="Arial"/>
                <a:sym typeface="Arial"/>
              </a:rPr>
              <a:t>Visit </a:t>
            </a:r>
            <a:r>
              <a:rPr lang="en-US" sz="1200" dirty="0"/>
              <a:t>School Weather station and review data on the in-class unit. </a:t>
            </a:r>
            <a:r>
              <a:rPr lang="en-US" sz="1200" dirty="0">
                <a:latin typeface="Arial"/>
                <a:ea typeface="Arial"/>
                <a:cs typeface="Arial"/>
                <a:sym typeface="Arial"/>
              </a:rPr>
              <a:t> link to </a:t>
            </a:r>
            <a:r>
              <a:rPr lang="en-US" sz="1200" dirty="0"/>
              <a:t>data on Weather Cloud App.</a:t>
            </a:r>
            <a:r>
              <a:rPr lang="en-US" sz="1200" dirty="0">
                <a:latin typeface="Arial"/>
                <a:ea typeface="Arial"/>
                <a:cs typeface="Arial"/>
                <a:sym typeface="Arial"/>
              </a:rPr>
              <a:t> Look at other schools. Identify weather data produced by the weather station, units of measurements etc. Discussion about live data versus traditional methods</a:t>
            </a:r>
            <a:endParaRPr lang="en-US" sz="1200" dirty="0"/>
          </a:p>
          <a:p>
            <a:endParaRPr lang="en-US" dirty="0"/>
          </a:p>
          <a:p>
            <a:endParaRPr lang="en-US" dirty="0"/>
          </a:p>
        </p:txBody>
      </p:sp>
      <p:sp>
        <p:nvSpPr>
          <p:cNvPr id="4" name="Slide Number Placeholder 3"/>
          <p:cNvSpPr>
            <a:spLocks noGrp="1"/>
          </p:cNvSpPr>
          <p:nvPr>
            <p:ph type="sldNum" sz="quarter" idx="5"/>
          </p:nvPr>
        </p:nvSpPr>
        <p:spPr/>
        <p:txBody>
          <a:bodyPr/>
          <a:lstStyle/>
          <a:p>
            <a:fld id="{A72DF188-55C4-E448-9277-348E1144107C}" type="slidenum">
              <a:rPr lang="en-US" smtClean="0"/>
              <a:t>25</a:t>
            </a:fld>
            <a:endParaRPr lang="en-US"/>
          </a:p>
        </p:txBody>
      </p:sp>
    </p:spTree>
    <p:extLst>
      <p:ext uri="{BB962C8B-B14F-4D97-AF65-F5344CB8AC3E}">
        <p14:creationId xmlns:p14="http://schemas.microsoft.com/office/powerpoint/2010/main" val="37590536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Notes for teachers: </a:t>
            </a:r>
            <a:r>
              <a:rPr lang="en-US" sz="1200" dirty="0"/>
              <a:t>answer sheet is also available in resources.</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72DF188-55C4-E448-9277-348E1144107C}" type="slidenum">
              <a:rPr lang="en-US" smtClean="0"/>
              <a:t>26</a:t>
            </a:fld>
            <a:endParaRPr lang="en-US"/>
          </a:p>
        </p:txBody>
      </p:sp>
    </p:spTree>
    <p:extLst>
      <p:ext uri="{BB962C8B-B14F-4D97-AF65-F5344CB8AC3E}">
        <p14:creationId xmlns:p14="http://schemas.microsoft.com/office/powerpoint/2010/main" val="32326577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0"/>
              </a:spcBef>
              <a:spcAft>
                <a:spcPts val="0"/>
              </a:spcAft>
              <a:buClr>
                <a:srgbClr val="000000"/>
              </a:buClr>
              <a:buSzPts val="1800"/>
              <a:buFont typeface="Arial"/>
              <a:buNone/>
            </a:pPr>
            <a:r>
              <a:rPr lang="en-US" sz="1200" b="1" dirty="0"/>
              <a:t>Notes for teachers: Take home activity</a:t>
            </a:r>
            <a:endParaRPr lang="en-US" sz="1200" b="1" i="0" u="none" strike="noStrike" cap="none" dirty="0">
              <a:solidFill>
                <a:srgbClr val="003C71"/>
              </a:solidFill>
              <a:latin typeface="Aria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lang="en-US" sz="1200" b="0" i="0" u="none" strike="noStrike" cap="none" dirty="0">
              <a:solidFill>
                <a:srgbClr val="003C71"/>
              </a:solidFill>
              <a:latin typeface="Arial"/>
              <a:ea typeface="Arial"/>
              <a:cs typeface="Arial"/>
              <a:sym typeface="Arial"/>
            </a:endParaRPr>
          </a:p>
          <a:p>
            <a:pPr marL="457200" marR="0" lvl="0" indent="-342900" algn="l" rtl="0">
              <a:lnSpc>
                <a:spcPct val="100000"/>
              </a:lnSpc>
              <a:spcBef>
                <a:spcPts val="0"/>
              </a:spcBef>
              <a:spcAft>
                <a:spcPts val="0"/>
              </a:spcAft>
              <a:buClr>
                <a:srgbClr val="003C71"/>
              </a:buClr>
              <a:buSzPts val="1800"/>
              <a:buFont typeface="Arial"/>
              <a:buChar char="●"/>
            </a:pPr>
            <a:r>
              <a:rPr lang="en-US" sz="1200" b="0" i="0" u="none" strike="noStrike" cap="none" dirty="0">
                <a:solidFill>
                  <a:srgbClr val="003C71"/>
                </a:solidFill>
                <a:latin typeface="Arial"/>
                <a:ea typeface="Arial"/>
                <a:cs typeface="Arial"/>
                <a:sym typeface="Arial"/>
              </a:rPr>
              <a:t>Students can use live weather data to record data at a particular time throughout the week, comparing data available from other schools.</a:t>
            </a:r>
            <a:endParaRPr lang="en-US" dirty="0"/>
          </a:p>
          <a:p>
            <a:pPr marL="457200" marR="0" lvl="0" indent="0" algn="l" rtl="0">
              <a:lnSpc>
                <a:spcPct val="100000"/>
              </a:lnSpc>
              <a:spcBef>
                <a:spcPts val="0"/>
              </a:spcBef>
              <a:spcAft>
                <a:spcPts val="0"/>
              </a:spcAft>
              <a:buClr>
                <a:srgbClr val="000000"/>
              </a:buClr>
              <a:buSzPts val="1800"/>
              <a:buFont typeface="Arial"/>
              <a:buNone/>
            </a:pPr>
            <a:endParaRPr lang="en-US" sz="1200" b="0" i="0" u="none" strike="noStrike" cap="none" dirty="0">
              <a:solidFill>
                <a:srgbClr val="003C71"/>
              </a:solidFill>
              <a:latin typeface="Arial"/>
              <a:ea typeface="Arial"/>
              <a:cs typeface="Arial"/>
              <a:sym typeface="Arial"/>
            </a:endParaRPr>
          </a:p>
          <a:p>
            <a:pPr marL="457200" marR="0" lvl="0" indent="-342900" algn="l" rtl="0">
              <a:lnSpc>
                <a:spcPct val="100000"/>
              </a:lnSpc>
              <a:spcBef>
                <a:spcPts val="0"/>
              </a:spcBef>
              <a:spcAft>
                <a:spcPts val="0"/>
              </a:spcAft>
              <a:buClr>
                <a:srgbClr val="003C71"/>
              </a:buClr>
              <a:buSzPts val="1800"/>
              <a:buFont typeface="Arial"/>
              <a:buChar char="●"/>
            </a:pPr>
            <a:r>
              <a:rPr lang="en-US" sz="1200" b="0" i="0" u="none" strike="noStrike" cap="none" dirty="0">
                <a:solidFill>
                  <a:srgbClr val="003C71"/>
                </a:solidFill>
                <a:latin typeface="Arial"/>
                <a:ea typeface="Arial"/>
                <a:cs typeface="Arial"/>
                <a:sym typeface="Arial"/>
              </a:rPr>
              <a:t>Students can watch a weather report on TV or online and note down any mention of weather instruments/conditions. (e.g. pressure is dropping, winds from the north) </a:t>
            </a:r>
            <a:endParaRPr lang="en-US" dirty="0"/>
          </a:p>
          <a:p>
            <a:pPr marL="457200" marR="0" lvl="0" indent="0" algn="l" rtl="0">
              <a:lnSpc>
                <a:spcPct val="100000"/>
              </a:lnSpc>
              <a:spcBef>
                <a:spcPts val="0"/>
              </a:spcBef>
              <a:spcAft>
                <a:spcPts val="0"/>
              </a:spcAft>
              <a:buClr>
                <a:srgbClr val="000000"/>
              </a:buClr>
              <a:buSzPts val="1800"/>
              <a:buFont typeface="Arial"/>
              <a:buNone/>
            </a:pPr>
            <a:endParaRPr lang="en-US" sz="1200" b="0" i="0" u="none" strike="noStrike" cap="none" dirty="0">
              <a:solidFill>
                <a:srgbClr val="003C71"/>
              </a:solidFill>
              <a:latin typeface="Arial"/>
              <a:ea typeface="Arial"/>
              <a:cs typeface="Arial"/>
              <a:sym typeface="Arial"/>
            </a:endParaRPr>
          </a:p>
          <a:p>
            <a:pPr marL="457200" marR="0" lvl="0" indent="-342900" algn="l" rtl="0">
              <a:lnSpc>
                <a:spcPct val="100000"/>
              </a:lnSpc>
              <a:spcBef>
                <a:spcPts val="0"/>
              </a:spcBef>
              <a:spcAft>
                <a:spcPts val="0"/>
              </a:spcAft>
              <a:buClr>
                <a:srgbClr val="003C71"/>
              </a:buClr>
              <a:buSzPts val="1800"/>
              <a:buFont typeface="Arial"/>
              <a:buChar char="●"/>
            </a:pPr>
            <a:r>
              <a:rPr lang="en-US" sz="1200" b="0" i="0" u="none" strike="noStrike" cap="none" dirty="0">
                <a:solidFill>
                  <a:srgbClr val="003C71"/>
                </a:solidFill>
                <a:latin typeface="Arial"/>
                <a:ea typeface="Arial"/>
                <a:cs typeface="Arial"/>
                <a:sym typeface="Arial"/>
              </a:rPr>
              <a:t>Student should bring their findings for discussion in the next class. </a:t>
            </a:r>
            <a:endParaRPr lang="en-US" sz="1050" b="0" i="0" u="none" strike="noStrike" cap="none"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endParaRPr lang="en-US" sz="1200" dirty="0"/>
          </a:p>
          <a:p>
            <a:endParaRPr lang="en-US" dirty="0"/>
          </a:p>
          <a:p>
            <a:endParaRPr lang="en-US" dirty="0"/>
          </a:p>
        </p:txBody>
      </p:sp>
      <p:sp>
        <p:nvSpPr>
          <p:cNvPr id="4" name="Slide Number Placeholder 3"/>
          <p:cNvSpPr>
            <a:spLocks noGrp="1"/>
          </p:cNvSpPr>
          <p:nvPr>
            <p:ph type="sldNum" sz="quarter" idx="5"/>
          </p:nvPr>
        </p:nvSpPr>
        <p:spPr/>
        <p:txBody>
          <a:bodyPr/>
          <a:lstStyle/>
          <a:p>
            <a:fld id="{A72DF188-55C4-E448-9277-348E1144107C}" type="slidenum">
              <a:rPr lang="en-US" smtClean="0"/>
              <a:t>27</a:t>
            </a:fld>
            <a:endParaRPr lang="en-US"/>
          </a:p>
        </p:txBody>
      </p:sp>
    </p:spTree>
    <p:extLst>
      <p:ext uri="{BB962C8B-B14F-4D97-AF65-F5344CB8AC3E}">
        <p14:creationId xmlns:p14="http://schemas.microsoft.com/office/powerpoint/2010/main" val="531422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dirty="0"/>
              <a:t>Notes for teachers: </a:t>
            </a:r>
            <a:r>
              <a:rPr lang="en-US" sz="1200" dirty="0"/>
              <a:t>Students can go to </a:t>
            </a:r>
            <a:r>
              <a:rPr lang="en-US" sz="1200" u="sng" dirty="0">
                <a:solidFill>
                  <a:schemeClr val="hlink"/>
                </a:solidFill>
                <a:hlinkClick r:id="rId3"/>
              </a:rPr>
              <a:t>www.met.ie</a:t>
            </a:r>
            <a:r>
              <a:rPr lang="en-US" sz="1200" dirty="0"/>
              <a:t> and search for ‘Weather observing stations’ to investigate when the station was set up and what it measures. </a:t>
            </a:r>
            <a:endParaRPr lang="en-US" dirty="0"/>
          </a:p>
          <a:p>
            <a:pPr marL="0" lvl="0" indent="0" algn="l" rtl="0">
              <a:lnSpc>
                <a:spcPct val="100000"/>
              </a:lnSpc>
              <a:spcBef>
                <a:spcPts val="0"/>
              </a:spcBef>
              <a:spcAft>
                <a:spcPts val="0"/>
              </a:spcAft>
              <a:buSzPts val="1400"/>
              <a:buNone/>
            </a:pPr>
            <a:endParaRPr lang="en-US" sz="1200" dirty="0"/>
          </a:p>
          <a:p>
            <a:pPr marL="0" lvl="0" indent="0" algn="l" rtl="0">
              <a:lnSpc>
                <a:spcPct val="100000"/>
              </a:lnSpc>
              <a:spcBef>
                <a:spcPts val="0"/>
              </a:spcBef>
              <a:spcAft>
                <a:spcPts val="0"/>
              </a:spcAft>
              <a:buSzPts val="1400"/>
              <a:buNone/>
            </a:pPr>
            <a:r>
              <a:rPr lang="en-US" sz="1200" dirty="0"/>
              <a:t>Measuring and recording the weather in a region over a long period of time is the climate of the region. </a:t>
            </a:r>
            <a:endParaRPr lang="en-US" dirty="0"/>
          </a:p>
          <a:p>
            <a:pPr marL="0" lvl="0" indent="0" algn="l" rtl="0">
              <a:lnSpc>
                <a:spcPct val="100000"/>
              </a:lnSpc>
              <a:spcBef>
                <a:spcPts val="0"/>
              </a:spcBef>
              <a:spcAft>
                <a:spcPts val="0"/>
              </a:spcAft>
              <a:buSzPts val="1400"/>
              <a:buNone/>
            </a:pPr>
            <a:endParaRPr lang="en-US" sz="1200" dirty="0"/>
          </a:p>
          <a:p>
            <a:pPr marL="0" lvl="0" indent="0" algn="l" rtl="0">
              <a:lnSpc>
                <a:spcPct val="100000"/>
              </a:lnSpc>
              <a:spcBef>
                <a:spcPts val="0"/>
              </a:spcBef>
              <a:spcAft>
                <a:spcPts val="0"/>
              </a:spcAft>
              <a:buSzPts val="1400"/>
              <a:buNone/>
            </a:pPr>
            <a:r>
              <a:rPr lang="en-US" sz="1200" dirty="0"/>
              <a:t>How weather data is broadcast can be covered here too. </a:t>
            </a:r>
            <a:endParaRPr lang="en-US" dirty="0"/>
          </a:p>
          <a:p>
            <a:pPr marL="457200" marR="0" lvl="0" indent="-228600" algn="l" rtl="0">
              <a:lnSpc>
                <a:spcPct val="100000"/>
              </a:lnSpc>
              <a:spcBef>
                <a:spcPts val="0"/>
              </a:spcBef>
              <a:spcAft>
                <a:spcPts val="0"/>
              </a:spcAft>
              <a:buClr>
                <a:srgbClr val="000000"/>
              </a:buClr>
              <a:buSzPts val="1400"/>
              <a:buFont typeface="Arial"/>
              <a:buNone/>
            </a:pP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72DF188-55C4-E448-9277-348E1144107C}" type="slidenum">
              <a:rPr lang="en-US" smtClean="0"/>
              <a:t>6</a:t>
            </a:fld>
            <a:endParaRPr lang="en-US"/>
          </a:p>
        </p:txBody>
      </p:sp>
    </p:spTree>
    <p:extLst>
      <p:ext uri="{BB962C8B-B14F-4D97-AF65-F5344CB8AC3E}">
        <p14:creationId xmlns:p14="http://schemas.microsoft.com/office/powerpoint/2010/main" val="35841391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dirty="0"/>
              <a:t>Notes for teachers: </a:t>
            </a:r>
            <a:r>
              <a:rPr lang="en-US" sz="1200" dirty="0"/>
              <a:t>Students could be prompted to read the millibars, good bad weather? introduce how low and high pressure affect the weather – possibly link back to energy usage </a:t>
            </a:r>
            <a:endParaRPr lang="en-US" dirty="0"/>
          </a:p>
          <a:p>
            <a:pPr marL="0" lvl="0" indent="0" algn="l" rtl="0">
              <a:lnSpc>
                <a:spcPct val="100000"/>
              </a:lnSpc>
              <a:spcBef>
                <a:spcPts val="0"/>
              </a:spcBef>
              <a:spcAft>
                <a:spcPts val="0"/>
              </a:spcAft>
              <a:buSzPts val="1400"/>
              <a:buNone/>
            </a:pPr>
            <a:endParaRPr lang="en-US" sz="1200" dirty="0"/>
          </a:p>
          <a:p>
            <a:pPr marL="0" marR="0" lvl="0" indent="0" algn="l" rtl="0">
              <a:lnSpc>
                <a:spcPct val="100000"/>
              </a:lnSpc>
              <a:spcBef>
                <a:spcPts val="0"/>
              </a:spcBef>
              <a:spcAft>
                <a:spcPts val="0"/>
              </a:spcAft>
              <a:buClr>
                <a:srgbClr val="000000"/>
              </a:buClr>
              <a:buSzPts val="1400"/>
              <a:buFont typeface="Arial"/>
              <a:buNone/>
            </a:pPr>
            <a:r>
              <a:rPr lang="en-US" sz="1200" dirty="0">
                <a:latin typeface="Arial"/>
                <a:ea typeface="Arial"/>
                <a:cs typeface="Arial"/>
                <a:sym typeface="Arial"/>
              </a:rPr>
              <a:t>Ask students how information from each of these instruments might affect their daily activities (e.g. should they carry an umbrella if the barometer shows low pressure?)</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72DF188-55C4-E448-9277-348E1144107C}" type="slidenum">
              <a:rPr lang="en-US" smtClean="0"/>
              <a:t>8</a:t>
            </a:fld>
            <a:endParaRPr lang="en-US"/>
          </a:p>
        </p:txBody>
      </p:sp>
    </p:spTree>
    <p:extLst>
      <p:ext uri="{BB962C8B-B14F-4D97-AF65-F5344CB8AC3E}">
        <p14:creationId xmlns:p14="http://schemas.microsoft.com/office/powerpoint/2010/main" val="31020547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Notes for teachers: </a:t>
            </a:r>
            <a:r>
              <a:rPr lang="en-US" sz="1200" dirty="0"/>
              <a:t>Students could answer questions based on the image shown, What speed are the winds over X? </a:t>
            </a:r>
            <a:endParaRPr lang="en-US" dirty="0"/>
          </a:p>
          <a:p>
            <a:endParaRPr lang="en-US" dirty="0"/>
          </a:p>
        </p:txBody>
      </p:sp>
      <p:sp>
        <p:nvSpPr>
          <p:cNvPr id="4" name="Slide Number Placeholder 3"/>
          <p:cNvSpPr>
            <a:spLocks noGrp="1"/>
          </p:cNvSpPr>
          <p:nvPr>
            <p:ph type="sldNum" sz="quarter" idx="5"/>
          </p:nvPr>
        </p:nvSpPr>
        <p:spPr/>
        <p:txBody>
          <a:bodyPr/>
          <a:lstStyle/>
          <a:p>
            <a:fld id="{A72DF188-55C4-E448-9277-348E1144107C}" type="slidenum">
              <a:rPr lang="en-US" smtClean="0"/>
              <a:t>9</a:t>
            </a:fld>
            <a:endParaRPr lang="en-US"/>
          </a:p>
        </p:txBody>
      </p:sp>
    </p:spTree>
    <p:extLst>
      <p:ext uri="{BB962C8B-B14F-4D97-AF65-F5344CB8AC3E}">
        <p14:creationId xmlns:p14="http://schemas.microsoft.com/office/powerpoint/2010/main" val="21053194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dirty="0"/>
              <a:t>Notes for teachers: </a:t>
            </a:r>
            <a:r>
              <a:rPr lang="en-US" sz="1200" dirty="0"/>
              <a:t>The shades of blue – the lighter – less rainfall , darker – more rainfall </a:t>
            </a:r>
            <a:endParaRPr lang="en-US" dirty="0"/>
          </a:p>
          <a:p>
            <a:pPr marL="0" lvl="0" indent="0" algn="l" rtl="0">
              <a:lnSpc>
                <a:spcPct val="100000"/>
              </a:lnSpc>
              <a:spcBef>
                <a:spcPts val="0"/>
              </a:spcBef>
              <a:spcAft>
                <a:spcPts val="0"/>
              </a:spcAft>
              <a:buSzPts val="1400"/>
              <a:buNone/>
            </a:pPr>
            <a:endParaRPr lang="en-US" sz="1200" dirty="0"/>
          </a:p>
          <a:p>
            <a:pPr marL="0" lvl="0" indent="0" algn="l" rtl="0">
              <a:lnSpc>
                <a:spcPct val="100000"/>
              </a:lnSpc>
              <a:spcBef>
                <a:spcPts val="0"/>
              </a:spcBef>
              <a:spcAft>
                <a:spcPts val="0"/>
              </a:spcAft>
              <a:buSzPts val="1400"/>
              <a:buNone/>
            </a:pPr>
            <a:r>
              <a:rPr lang="en-US" sz="1200" dirty="0"/>
              <a:t>Students could be prompted to answer questions depending on the image shown, or </a:t>
            </a:r>
            <a:r>
              <a:rPr lang="en-US" sz="1200" dirty="0" err="1"/>
              <a:t>met.ie</a:t>
            </a:r>
            <a:r>
              <a:rPr lang="en-US" sz="1200" dirty="0"/>
              <a:t> for current data, name counties experiencing no rainfall, low rainfall at a given time, high rainfall at a given time, dry weather at a given time </a:t>
            </a:r>
            <a:r>
              <a:rPr lang="en-US" sz="1200" dirty="0" err="1"/>
              <a:t>etc</a:t>
            </a:r>
            <a:r>
              <a:rPr lang="en-US" sz="1200" dirty="0"/>
              <a:t> </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72DF188-55C4-E448-9277-348E1144107C}" type="slidenum">
              <a:rPr lang="en-US" smtClean="0"/>
              <a:t>10</a:t>
            </a:fld>
            <a:endParaRPr lang="en-US"/>
          </a:p>
        </p:txBody>
      </p:sp>
    </p:spTree>
    <p:extLst>
      <p:ext uri="{BB962C8B-B14F-4D97-AF65-F5344CB8AC3E}">
        <p14:creationId xmlns:p14="http://schemas.microsoft.com/office/powerpoint/2010/main" val="5044614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Notes for teachers: </a:t>
            </a:r>
            <a:r>
              <a:rPr lang="en-US" sz="1200" dirty="0"/>
              <a:t>A weather station is a place where </a:t>
            </a:r>
            <a:r>
              <a:rPr lang="en-US" sz="1200" b="1" dirty="0"/>
              <a:t>weather instruments </a:t>
            </a:r>
            <a:r>
              <a:rPr lang="en-US" sz="1200" dirty="0"/>
              <a:t>used to measure weather are kept. Measurements are read from the instruments on an hourly basis. There are also electronic weather stations dotted in various locations around the country. Some are located on bridges on motorways and on </a:t>
            </a:r>
            <a:r>
              <a:rPr lang="en-US" sz="1200" dirty="0" err="1"/>
              <a:t>harbour</a:t>
            </a:r>
            <a:r>
              <a:rPr lang="en-US" sz="1200" dirty="0"/>
              <a:t> walls. </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72DF188-55C4-E448-9277-348E1144107C}" type="slidenum">
              <a:rPr lang="en-US" smtClean="0"/>
              <a:t>11</a:t>
            </a:fld>
            <a:endParaRPr lang="en-US"/>
          </a:p>
        </p:txBody>
      </p:sp>
    </p:spTree>
    <p:extLst>
      <p:ext uri="{BB962C8B-B14F-4D97-AF65-F5344CB8AC3E}">
        <p14:creationId xmlns:p14="http://schemas.microsoft.com/office/powerpoint/2010/main" val="34965332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for teachers: </a:t>
            </a:r>
            <a:r>
              <a:rPr lang="en-US" dirty="0"/>
              <a:t>The next slides outline instruments and their function one by one. </a:t>
            </a:r>
          </a:p>
          <a:p>
            <a:endParaRPr lang="en-US" dirty="0"/>
          </a:p>
          <a:p>
            <a:endParaRPr lang="en-US" dirty="0"/>
          </a:p>
        </p:txBody>
      </p:sp>
      <p:sp>
        <p:nvSpPr>
          <p:cNvPr id="4" name="Slide Number Placeholder 3"/>
          <p:cNvSpPr>
            <a:spLocks noGrp="1"/>
          </p:cNvSpPr>
          <p:nvPr>
            <p:ph type="sldNum" sz="quarter" idx="5"/>
          </p:nvPr>
        </p:nvSpPr>
        <p:spPr/>
        <p:txBody>
          <a:bodyPr/>
          <a:lstStyle/>
          <a:p>
            <a:fld id="{A72DF188-55C4-E448-9277-348E1144107C}" type="slidenum">
              <a:rPr lang="en-US" smtClean="0"/>
              <a:t>13</a:t>
            </a:fld>
            <a:endParaRPr lang="en-US"/>
          </a:p>
        </p:txBody>
      </p:sp>
    </p:spTree>
    <p:extLst>
      <p:ext uri="{BB962C8B-B14F-4D97-AF65-F5344CB8AC3E}">
        <p14:creationId xmlns:p14="http://schemas.microsoft.com/office/powerpoint/2010/main" val="32024521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0"/>
              </a:spcBef>
              <a:spcAft>
                <a:spcPts val="0"/>
              </a:spcAft>
              <a:buClr>
                <a:schemeClr val="dk1"/>
              </a:buClr>
              <a:buSzPts val="1200"/>
              <a:buFont typeface="Arial"/>
              <a:buNone/>
            </a:pPr>
            <a:r>
              <a:rPr lang="en-US" sz="1200" b="1" dirty="0"/>
              <a:t>Notes for teachers: </a:t>
            </a:r>
            <a:r>
              <a:rPr lang="en-US" sz="1200" dirty="0"/>
              <a:t>Also reference:</a:t>
            </a:r>
            <a:endParaRPr lang="en-US" dirty="0"/>
          </a:p>
          <a:p>
            <a:pPr marL="0" marR="0" lvl="0" indent="0" algn="l" rtl="0">
              <a:lnSpc>
                <a:spcPct val="100000"/>
              </a:lnSpc>
              <a:spcBef>
                <a:spcPts val="0"/>
              </a:spcBef>
              <a:spcAft>
                <a:spcPts val="0"/>
              </a:spcAft>
              <a:buClr>
                <a:schemeClr val="dk1"/>
              </a:buClr>
              <a:buSzPts val="1200"/>
              <a:buFont typeface="Arial"/>
              <a:buNone/>
            </a:pPr>
            <a:r>
              <a:rPr lang="en-US" sz="1200" dirty="0"/>
              <a:t>Temperature is best measured in the shade. </a:t>
            </a:r>
            <a:endParaRPr lang="en-US" dirty="0"/>
          </a:p>
          <a:p>
            <a:pPr marL="0" lvl="0" indent="0" algn="l" rtl="0">
              <a:lnSpc>
                <a:spcPct val="100000"/>
              </a:lnSpc>
              <a:spcBef>
                <a:spcPts val="800"/>
              </a:spcBef>
              <a:spcAft>
                <a:spcPts val="0"/>
              </a:spcAft>
              <a:buClr>
                <a:schemeClr val="dk1"/>
              </a:buClr>
              <a:buSzPts val="1800"/>
              <a:buNone/>
            </a:pPr>
            <a:r>
              <a:rPr lang="en-US" sz="1200" dirty="0"/>
              <a:t>Once the temperature is recorded the markers are reset, reset button (magnet).</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72DF188-55C4-E448-9277-348E1144107C}" type="slidenum">
              <a:rPr lang="en-US" smtClean="0"/>
              <a:t>14</a:t>
            </a:fld>
            <a:endParaRPr lang="en-US"/>
          </a:p>
        </p:txBody>
      </p:sp>
    </p:spTree>
    <p:extLst>
      <p:ext uri="{BB962C8B-B14F-4D97-AF65-F5344CB8AC3E}">
        <p14:creationId xmlns:p14="http://schemas.microsoft.com/office/powerpoint/2010/main" val="11271447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0"/>
              </a:spcBef>
              <a:spcAft>
                <a:spcPts val="0"/>
              </a:spcAft>
              <a:buClr>
                <a:schemeClr val="dk1"/>
              </a:buClr>
              <a:buSzPts val="1200"/>
              <a:buFont typeface="Arial"/>
              <a:buNone/>
            </a:pPr>
            <a:r>
              <a:rPr lang="en-US" sz="1200" b="1" dirty="0"/>
              <a:t>Notes for teachers: </a:t>
            </a:r>
            <a:r>
              <a:rPr lang="en-US" sz="1200" dirty="0"/>
              <a:t>Also reference: </a:t>
            </a:r>
            <a:endParaRPr lang="en-US" dirty="0"/>
          </a:p>
          <a:p>
            <a:pPr marL="0" marR="0" lvl="0" indent="0" algn="l" rtl="0">
              <a:lnSpc>
                <a:spcPct val="100000"/>
              </a:lnSpc>
              <a:spcBef>
                <a:spcPts val="0"/>
              </a:spcBef>
              <a:spcAft>
                <a:spcPts val="0"/>
              </a:spcAft>
              <a:buClr>
                <a:schemeClr val="dk1"/>
              </a:buClr>
              <a:buSzPts val="1200"/>
              <a:buFont typeface="Arial"/>
              <a:buNone/>
            </a:pPr>
            <a:endParaRPr lang="en-US" sz="1200" b="1" dirty="0"/>
          </a:p>
          <a:p>
            <a:pPr marL="228600" lvl="0" indent="-220980" algn="l" rtl="0">
              <a:lnSpc>
                <a:spcPct val="100000"/>
              </a:lnSpc>
              <a:spcBef>
                <a:spcPts val="800"/>
              </a:spcBef>
              <a:spcAft>
                <a:spcPts val="0"/>
              </a:spcAft>
              <a:buClr>
                <a:schemeClr val="dk1"/>
              </a:buClr>
              <a:buSzPts val="1800"/>
              <a:buChar char="•"/>
            </a:pPr>
            <a:r>
              <a:rPr lang="en-US" sz="1200" dirty="0"/>
              <a:t>Warm air can hold more water </a:t>
            </a:r>
            <a:r>
              <a:rPr lang="en-US" sz="1200" dirty="0" err="1"/>
              <a:t>vapour</a:t>
            </a:r>
            <a:r>
              <a:rPr lang="en-US" sz="1200" dirty="0"/>
              <a:t> than cool air can. When the air can hold no more water </a:t>
            </a:r>
            <a:r>
              <a:rPr lang="en-US" sz="1200" dirty="0" err="1"/>
              <a:t>vapour</a:t>
            </a:r>
            <a:r>
              <a:rPr lang="en-US" sz="1200" dirty="0"/>
              <a:t>, it is said to be saturated. Any extra water </a:t>
            </a:r>
            <a:r>
              <a:rPr lang="en-US" sz="1200" dirty="0" err="1"/>
              <a:t>vapour</a:t>
            </a:r>
            <a:r>
              <a:rPr lang="en-US" sz="1200" dirty="0"/>
              <a:t> then condenses into tiny droplets to form clouds</a:t>
            </a:r>
            <a:endParaRPr lang="en-US" dirty="0"/>
          </a:p>
          <a:p>
            <a:pPr marL="7620" lvl="0" indent="0" algn="l" rtl="0">
              <a:lnSpc>
                <a:spcPct val="100000"/>
              </a:lnSpc>
              <a:spcBef>
                <a:spcPts val="800"/>
              </a:spcBef>
              <a:spcAft>
                <a:spcPts val="0"/>
              </a:spcAft>
              <a:buClr>
                <a:schemeClr val="dk1"/>
              </a:buClr>
              <a:buSzPts val="1800"/>
              <a:buNone/>
            </a:pPr>
            <a:endParaRPr lang="en-US" sz="1200" dirty="0"/>
          </a:p>
          <a:p>
            <a:pPr marL="228600" lvl="0" indent="-220980" algn="l" rtl="0">
              <a:lnSpc>
                <a:spcPct val="100000"/>
              </a:lnSpc>
              <a:spcBef>
                <a:spcPts val="800"/>
              </a:spcBef>
              <a:spcAft>
                <a:spcPts val="0"/>
              </a:spcAft>
              <a:buClr>
                <a:schemeClr val="dk1"/>
              </a:buClr>
              <a:buSzPts val="1800"/>
              <a:buChar char="•"/>
            </a:pPr>
            <a:r>
              <a:rPr lang="en-US" sz="1200" dirty="0"/>
              <a:t>Relative humidity helps predict rain: high RH and falling air temperature increase the chance of clouds and condensation</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72DF188-55C4-E448-9277-348E1144107C}" type="slidenum">
              <a:rPr lang="en-US" smtClean="0"/>
              <a:t>15</a:t>
            </a:fld>
            <a:endParaRPr lang="en-US"/>
          </a:p>
        </p:txBody>
      </p:sp>
    </p:spTree>
    <p:extLst>
      <p:ext uri="{BB962C8B-B14F-4D97-AF65-F5344CB8AC3E}">
        <p14:creationId xmlns:p14="http://schemas.microsoft.com/office/powerpoint/2010/main" val="7083821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BCAD085-E8A6-8845-BD4E-CB4CCA059FC4}" type="datetimeFigureOut">
              <a:rPr lang="en-US" smtClean="0"/>
              <a:t>12/9/25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12/9/25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12/9/25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12/9/25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12/9/25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BCAD085-E8A6-8845-BD4E-CB4CCA059FC4}" type="datetimeFigureOut">
              <a:rPr lang="en-US" smtClean="0"/>
              <a:t>12/9/25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BCAD085-E8A6-8845-BD4E-CB4CCA059FC4}" type="datetimeFigureOut">
              <a:rPr lang="en-US" smtClean="0"/>
              <a:t>12/9/25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BCAD085-E8A6-8845-BD4E-CB4CCA059FC4}" type="datetimeFigureOut">
              <a:rPr lang="en-US" smtClean="0"/>
              <a:t>12/9/25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12/9/25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12/9/25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12/9/25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12/9/25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0tsrgot4.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__bsvabn.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i2ih4xw3.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h1u78smv.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m61ef1rt.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e6ifabj0.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5l_87s61.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snmt9wvq.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g9ej4a5j.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92iw_nnv.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4tt0w6cy.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1dt8pem5.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r24mckzk.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e1grquxb.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4fb5i927.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od5t9ul7.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dbn69lws.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89jxzjm1.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3gr9njzt.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mc898uum.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ny7wui0c.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yr4hx5lp.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u9p2om84.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r8j0w8km.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g29f_do1.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jz0q3jvk.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auk1dprm.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ymfjlxj7.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TotalTime>
  <Words>912</Words>
  <Application>Microsoft Macintosh PowerPoint</Application>
  <PresentationFormat>Custom</PresentationFormat>
  <Paragraphs>82</Paragraphs>
  <Slides>28</Slides>
  <Notes>18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28</vt:i4>
      </vt:variant>
    </vt:vector>
  </HeadingPairs>
  <TitlesOfParts>
    <vt:vector size="32" baseType="lpstr">
      <vt:lpstr>Aptos</vt: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Craig Thiel</cp:lastModifiedBy>
  <cp:revision>2</cp:revision>
  <dcterms:created xsi:type="dcterms:W3CDTF">2013-01-27T09:14:16Z</dcterms:created>
  <dcterms:modified xsi:type="dcterms:W3CDTF">2025-12-09T10:08:02Z</dcterms:modified>
  <cp:category/>
</cp:coreProperties>
</file>