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5"/>
    <p:restoredTop sz="50449"/>
  </p:normalViewPr>
  <p:slideViewPr>
    <p:cSldViewPr snapToGrid="0" snapToObjects="1">
      <p:cViewPr varScale="1">
        <p:scale>
          <a:sx n="65" d="100"/>
          <a:sy n="65" d="100"/>
        </p:scale>
        <p:origin x="2696"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2D1488-1B8B-DF4C-8C42-679F634590CD}" type="datetimeFigureOut">
              <a:rPr lang="en-US" smtClean="0"/>
              <a:t>12/15/25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4D7EBF-AA96-3947-BF17-374009798F14}" type="slidenum">
              <a:rPr lang="en-US" smtClean="0"/>
              <a:t>‹#›</a:t>
            </a:fld>
            <a:endParaRPr lang="en-US"/>
          </a:p>
        </p:txBody>
      </p:sp>
    </p:spTree>
    <p:extLst>
      <p:ext uri="{BB962C8B-B14F-4D97-AF65-F5344CB8AC3E}">
        <p14:creationId xmlns:p14="http://schemas.microsoft.com/office/powerpoint/2010/main" val="2440677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eathercloud.net/en"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IE" b="1" dirty="0"/>
              <a:t>Notes for teachers: </a:t>
            </a:r>
            <a:r>
              <a:rPr lang="en-US" sz="1200" dirty="0">
                <a:solidFill>
                  <a:srgbClr val="003C71"/>
                </a:solidFill>
              </a:rPr>
              <a:t>ESB Networks’ Weather Watch is a new initiative to help students learn about weather and its connection with renewable energy sources. </a:t>
            </a:r>
            <a:r>
              <a:rPr lang="en-US" sz="1200" b="1" dirty="0">
                <a:solidFill>
                  <a:srgbClr val="003C71"/>
                </a:solidFill>
              </a:rPr>
              <a:t>Please share the Weather Cloud Weather Link details with your students and prompt them to view it online in class/at home. </a:t>
            </a:r>
            <a:r>
              <a:rPr lang="en-US" sz="1200" b="0" dirty="0">
                <a:solidFill>
                  <a:srgbClr val="003C71"/>
                </a:solidFill>
              </a:rPr>
              <a:t>More detailed wording reflecting the slide, below. </a:t>
            </a:r>
          </a:p>
          <a:p>
            <a:pPr marL="0" lvl="0" indent="0" algn="l" rtl="0">
              <a:spcBef>
                <a:spcPts val="0"/>
              </a:spcBef>
              <a:spcAft>
                <a:spcPts val="0"/>
              </a:spcAft>
              <a:buNone/>
            </a:pPr>
            <a:endParaRPr lang="en-US" sz="1200" b="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Using your school Weather Station, you will learn about the weather in your area. You can view this data at home and in school at </a:t>
            </a:r>
            <a:r>
              <a:rPr lang="en-US" sz="1200" u="sng" dirty="0">
                <a:solidFill>
                  <a:schemeClr val="hlink"/>
                </a:solidFill>
                <a:hlinkClick r:id="rId3"/>
              </a:rPr>
              <a:t>https://weathercloud.net/en</a:t>
            </a:r>
            <a:r>
              <a:rPr lang="en-US" sz="1200" dirty="0">
                <a:solidFill>
                  <a:srgbClr val="003C71"/>
                </a:solidFill>
              </a:rPr>
              <a:t>.</a:t>
            </a:r>
          </a:p>
          <a:p>
            <a:pPr marL="457200" lvl="0" indent="0" algn="l" rtl="0">
              <a:lnSpc>
                <a:spcPct val="115000"/>
              </a:lnSpc>
              <a:spcBef>
                <a:spcPts val="0"/>
              </a:spcBef>
              <a:spcAft>
                <a:spcPts val="0"/>
              </a:spcAft>
              <a:buNone/>
            </a:pPr>
            <a:endParaRPr lang="en-US" sz="120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Your school can share this data across a network of schools throughout Ireland to see what other school Weather Stations are recording.​</a:t>
            </a:r>
          </a:p>
          <a:p>
            <a:pPr marL="457200" lvl="0" indent="0" algn="l" rtl="0">
              <a:lnSpc>
                <a:spcPct val="115000"/>
              </a:lnSpc>
              <a:spcBef>
                <a:spcPts val="0"/>
              </a:spcBef>
              <a:spcAft>
                <a:spcPts val="0"/>
              </a:spcAft>
              <a:buNone/>
            </a:pPr>
            <a:endParaRPr lang="en-US" sz="120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You will also learn how you can take control of your everyday electricity usage at home through a new understanding of weather and renewable energy.</a:t>
            </a:r>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2</a:t>
            </a:fld>
            <a:endParaRPr lang="en-US"/>
          </a:p>
        </p:txBody>
      </p:sp>
    </p:spTree>
    <p:extLst>
      <p:ext uri="{BB962C8B-B14F-4D97-AF65-F5344CB8AC3E}">
        <p14:creationId xmlns:p14="http://schemas.microsoft.com/office/powerpoint/2010/main" val="3215157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explains the different types of clouds that appear during a depression, as well as associated weather conditions such as wind patterns and rainfall. It’s important to guide students through how each cloud type indicates changes in weather and how these patterns affect daily life and electricity usage. You may also want to expand on the relationship between cloud cover and renewable energy production, particularly solar power.</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Cloud Cover:</a:t>
            </a:r>
            <a:br>
              <a:rPr lang="en-IE" sz="1200" b="1" dirty="0">
                <a:solidFill>
                  <a:schemeClr val="dk1"/>
                </a:solidFill>
              </a:rPr>
            </a:br>
            <a:r>
              <a:rPr lang="en-IE" sz="1200" dirty="0">
                <a:solidFill>
                  <a:schemeClr val="dk1"/>
                </a:solidFill>
              </a:rPr>
              <a:t>Cirrus clouds appear first, followed by stratus clouds. These clouds become denser and cover the sky.</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The types of clouds seen during a depression include:</a:t>
            </a:r>
          </a:p>
          <a:p>
            <a:pPr marL="0" lvl="0" indent="0" algn="l" rtl="0">
              <a:lnSpc>
                <a:spcPct val="115000"/>
              </a:lnSpc>
              <a:spcBef>
                <a:spcPts val="1200"/>
              </a:spcBef>
              <a:spcAft>
                <a:spcPts val="0"/>
              </a:spcAft>
              <a:buClr>
                <a:schemeClr val="dk1"/>
              </a:buClr>
              <a:buSzPts val="1100"/>
              <a:buFont typeface="Arial"/>
              <a:buNone/>
            </a:pPr>
            <a:endParaRPr lang="en-IE" sz="1200" b="1" dirty="0">
              <a:solidFill>
                <a:schemeClr val="dk1"/>
              </a:solidFill>
            </a:endParaRPr>
          </a:p>
          <a:p>
            <a:pPr marL="457200" lvl="0" indent="-342900" algn="l" rtl="0">
              <a:lnSpc>
                <a:spcPct val="115000"/>
              </a:lnSpc>
              <a:spcBef>
                <a:spcPts val="1200"/>
              </a:spcBef>
              <a:spcAft>
                <a:spcPts val="0"/>
              </a:spcAft>
              <a:buClr>
                <a:schemeClr val="dk1"/>
              </a:buClr>
              <a:buSzPts val="1800"/>
              <a:buChar char="●"/>
            </a:pPr>
            <a:r>
              <a:rPr lang="en-IE" sz="1200" b="1" dirty="0">
                <a:solidFill>
                  <a:schemeClr val="dk1"/>
                </a:solidFill>
              </a:rPr>
              <a:t>Cirrus Clouds:</a:t>
            </a:r>
            <a:r>
              <a:rPr lang="en-IE" sz="1200" dirty="0">
                <a:solidFill>
                  <a:schemeClr val="dk1"/>
                </a:solidFill>
              </a:rPr>
              <a:t> These are high, wispy clouds that are often the first sign of an approaching depression, especially ahead of a warm front. They signal a change in weather within the next day or two.</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Stratus Clouds:</a:t>
            </a:r>
            <a:r>
              <a:rPr lang="en-IE" sz="1200" dirty="0">
                <a:solidFill>
                  <a:schemeClr val="dk1"/>
                </a:solidFill>
              </a:rPr>
              <a:t> These are low, uniform clouds that often cover the sky in a grey layer, leading to overcast conditions. Stratus clouds are common near the warm front, where light rain or drizzle can occur.</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Cumulus Clouds:</a:t>
            </a:r>
            <a:r>
              <a:rPr lang="en-IE" sz="1200" dirty="0">
                <a:solidFill>
                  <a:schemeClr val="dk1"/>
                </a:solidFill>
              </a:rPr>
              <a:t> Puffy, white clouds often seen between fronts in the early stages of a depression. As the depression intensifies, these can develop into cumulonimbus clouds, bringing heavy rain, thunderstorms, and sometimes hail.</a:t>
            </a:r>
          </a:p>
          <a:p>
            <a:pPr marL="114300" lvl="0" indent="0" algn="l" rtl="0">
              <a:lnSpc>
                <a:spcPct val="115000"/>
              </a:lnSpc>
              <a:spcBef>
                <a:spcPts val="0"/>
              </a:spcBef>
              <a:spcAft>
                <a:spcPts val="0"/>
              </a:spcAft>
              <a:buClr>
                <a:schemeClr val="dk1"/>
              </a:buClr>
              <a:buSzPts val="1800"/>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Wind Patterns:</a:t>
            </a:r>
            <a:br>
              <a:rPr lang="en-IE" sz="1200" b="1" dirty="0">
                <a:solidFill>
                  <a:schemeClr val="dk1"/>
                </a:solidFill>
              </a:rPr>
            </a:br>
            <a:r>
              <a:rPr lang="en-IE" sz="1200" dirty="0">
                <a:solidFill>
                  <a:schemeClr val="dk1"/>
                </a:solidFill>
              </a:rPr>
              <a:t>Winds in a depression blow counterclockwise in the Northern Hemisphere (clockwise in the Southern Hemisphere) around the centre of low pressure. Winds are generally stronger in a depression because of the pressure difference between the low-pressure centre and the surrounding higher-pressure areas.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1200"/>
              </a:spcAft>
              <a:buSzPts val="1100"/>
              <a:buNone/>
            </a:pPr>
            <a:r>
              <a:rPr lang="en-IE" sz="1200" b="1" dirty="0">
                <a:solidFill>
                  <a:schemeClr val="dk1"/>
                </a:solidFill>
              </a:rPr>
              <a:t>Rainfall:</a:t>
            </a:r>
            <a:br>
              <a:rPr lang="en-IE" sz="1200" b="1" dirty="0">
                <a:solidFill>
                  <a:schemeClr val="dk1"/>
                </a:solidFill>
              </a:rPr>
            </a:br>
            <a:r>
              <a:rPr lang="en-IE" sz="1200" dirty="0">
                <a:solidFill>
                  <a:schemeClr val="dk1"/>
                </a:solidFill>
              </a:rPr>
              <a:t>Rain is common in depressions, especially near fronts where warm and cold air masses meet. Ahead of a warm front, light rain or drizzle is typical. Behind the warm front, the weather may temporarily clear before a cold front brings heavier rain, possibly with thunderstorms and even hail. In winter, snow can fall if temperatures are low enough.</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16</a:t>
            </a:fld>
            <a:endParaRPr lang="en-US"/>
          </a:p>
        </p:txBody>
      </p:sp>
    </p:spTree>
    <p:extLst>
      <p:ext uri="{BB962C8B-B14F-4D97-AF65-F5344CB8AC3E}">
        <p14:creationId xmlns:p14="http://schemas.microsoft.com/office/powerpoint/2010/main" val="3494037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explains the different types of clouds that appear during a depression, as well as associated weather conditions such as wind patterns and rainfall. It’s important to guide students through how each cloud type indicates changes in weather and how these patterns affect daily life and electricity usage. You may also want to expand on the relationship between cloud cover and renewable energy production, particularly solar power.</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Cloud Cover:</a:t>
            </a:r>
            <a:br>
              <a:rPr lang="en-IE" sz="1200" b="1" dirty="0">
                <a:solidFill>
                  <a:schemeClr val="dk1"/>
                </a:solidFill>
              </a:rPr>
            </a:br>
            <a:r>
              <a:rPr lang="en-IE" sz="1200" dirty="0">
                <a:solidFill>
                  <a:schemeClr val="dk1"/>
                </a:solidFill>
              </a:rPr>
              <a:t>Cirrus clouds appear first, followed by stratus clouds. These clouds become denser and cover the sky.</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The types of clouds seen during a depression include:</a:t>
            </a:r>
          </a:p>
          <a:p>
            <a:pPr marL="0" lvl="0" indent="0" algn="l" rtl="0">
              <a:lnSpc>
                <a:spcPct val="115000"/>
              </a:lnSpc>
              <a:spcBef>
                <a:spcPts val="1200"/>
              </a:spcBef>
              <a:spcAft>
                <a:spcPts val="0"/>
              </a:spcAft>
              <a:buClr>
                <a:schemeClr val="dk1"/>
              </a:buClr>
              <a:buSzPts val="1100"/>
              <a:buFont typeface="Arial"/>
              <a:buNone/>
            </a:pPr>
            <a:endParaRPr lang="en-IE" sz="1200" b="1" dirty="0">
              <a:solidFill>
                <a:schemeClr val="dk1"/>
              </a:solidFill>
            </a:endParaRPr>
          </a:p>
          <a:p>
            <a:pPr marL="457200" lvl="0" indent="-342900" algn="l" rtl="0">
              <a:lnSpc>
                <a:spcPct val="115000"/>
              </a:lnSpc>
              <a:spcBef>
                <a:spcPts val="1200"/>
              </a:spcBef>
              <a:spcAft>
                <a:spcPts val="0"/>
              </a:spcAft>
              <a:buClr>
                <a:schemeClr val="dk1"/>
              </a:buClr>
              <a:buSzPts val="1800"/>
              <a:buChar char="●"/>
            </a:pPr>
            <a:r>
              <a:rPr lang="en-IE" sz="1200" b="1" dirty="0">
                <a:solidFill>
                  <a:schemeClr val="dk1"/>
                </a:solidFill>
              </a:rPr>
              <a:t>Cirrus Clouds:</a:t>
            </a:r>
            <a:r>
              <a:rPr lang="en-IE" sz="1200" dirty="0">
                <a:solidFill>
                  <a:schemeClr val="dk1"/>
                </a:solidFill>
              </a:rPr>
              <a:t> These are high, wispy clouds that are often the first sign of an approaching depression, especially ahead of a warm front. They signal a change in weather within the next day or two.</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Stratus Clouds:</a:t>
            </a:r>
            <a:r>
              <a:rPr lang="en-IE" sz="1200" dirty="0">
                <a:solidFill>
                  <a:schemeClr val="dk1"/>
                </a:solidFill>
              </a:rPr>
              <a:t> These are low, uniform clouds that often cover the sky in a grey layer, leading to overcast conditions. Stratus clouds are common near the warm front, where light rain or drizzle can occur.</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Cumulus Clouds:</a:t>
            </a:r>
            <a:r>
              <a:rPr lang="en-IE" sz="1200" dirty="0">
                <a:solidFill>
                  <a:schemeClr val="dk1"/>
                </a:solidFill>
              </a:rPr>
              <a:t> Puffy, white clouds often seen between fronts in the early stages of a depression. As the depression intensifies, these can develop into cumulonimbus clouds, bringing heavy rain, thunderstorms, and sometimes hail.</a:t>
            </a:r>
          </a:p>
          <a:p>
            <a:pPr marL="114300" lvl="0" indent="0" algn="l" rtl="0">
              <a:lnSpc>
                <a:spcPct val="115000"/>
              </a:lnSpc>
              <a:spcBef>
                <a:spcPts val="0"/>
              </a:spcBef>
              <a:spcAft>
                <a:spcPts val="0"/>
              </a:spcAft>
              <a:buClr>
                <a:schemeClr val="dk1"/>
              </a:buClr>
              <a:buSzPts val="1800"/>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Wind Patterns:</a:t>
            </a:r>
            <a:br>
              <a:rPr lang="en-IE" sz="1200" b="1" dirty="0">
                <a:solidFill>
                  <a:schemeClr val="dk1"/>
                </a:solidFill>
              </a:rPr>
            </a:br>
            <a:r>
              <a:rPr lang="en-IE" sz="1200" dirty="0">
                <a:solidFill>
                  <a:schemeClr val="dk1"/>
                </a:solidFill>
              </a:rPr>
              <a:t>Winds in a depression blow counterclockwise in the Northern Hemisphere (clockwise in the Southern Hemisphere) around the centre of low pressure. Winds are generally stronger in a depression because of the pressure difference between the low-pressure centre and the surrounding higher-pressure areas.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1200"/>
              </a:spcAft>
              <a:buSzPts val="1100"/>
              <a:buNone/>
            </a:pPr>
            <a:r>
              <a:rPr lang="en-IE" sz="1200" b="1" dirty="0">
                <a:solidFill>
                  <a:schemeClr val="dk1"/>
                </a:solidFill>
              </a:rPr>
              <a:t>Rainfall:</a:t>
            </a:r>
            <a:br>
              <a:rPr lang="en-IE" sz="1200" b="1" dirty="0">
                <a:solidFill>
                  <a:schemeClr val="dk1"/>
                </a:solidFill>
              </a:rPr>
            </a:br>
            <a:r>
              <a:rPr lang="en-IE" sz="1200" dirty="0">
                <a:solidFill>
                  <a:schemeClr val="dk1"/>
                </a:solidFill>
              </a:rPr>
              <a:t>Rain is common in depressions, especially near fronts where warm and cold air masses meet. Ahead of a warm front, light rain or drizzle is typical. Behind the warm front, the weather may temporarily clear before a cold front brings heavier rain, possibly with thunderstorms and even hail. In winter, snow can fall if temperatures are low enough.</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17</a:t>
            </a:fld>
            <a:endParaRPr lang="en-US"/>
          </a:p>
        </p:txBody>
      </p:sp>
    </p:spTree>
    <p:extLst>
      <p:ext uri="{BB962C8B-B14F-4D97-AF65-F5344CB8AC3E}">
        <p14:creationId xmlns:p14="http://schemas.microsoft.com/office/powerpoint/2010/main" val="4006343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www.esbnetworks.ie</a:t>
            </a:r>
            <a:r>
              <a:rPr lang="en-US" dirty="0"/>
              <a:t>/services/manage-my-energy-use/beat-the-peak-</a:t>
            </a:r>
            <a:r>
              <a:rPr lang="en-US" dirty="0" err="1"/>
              <a:t>programme</a:t>
            </a:r>
            <a:r>
              <a:rPr lang="en-US" dirty="0"/>
              <a:t>/</a:t>
            </a:r>
            <a:r>
              <a:rPr lang="en-US" dirty="0" err="1"/>
              <a:t>beat-the-peak-domestic?gclsrc</a:t>
            </a:r>
            <a:r>
              <a:rPr lang="en-US" dirty="0"/>
              <a:t>=</a:t>
            </a:r>
            <a:r>
              <a:rPr lang="en-US" dirty="0" err="1"/>
              <a:t>aw.ds&amp;gad_source</a:t>
            </a:r>
            <a:r>
              <a:rPr lang="en-US"/>
              <a:t>=1&amp;gad_campaignid=18804229372&amp;gbraid=0AAAAApB02YVW5otihwtbxMxFKmCQUJKQY&amp;gclid=Cj0KCQiA_8TJBhDNARIsAPX5qxQ_4Q0YNV6mcFQJl38SDEs89CB6vDFvsCFc6wHuwX9gnxMS5BbqqQoaAjTTEALw_wcB</a:t>
            </a:r>
          </a:p>
        </p:txBody>
      </p:sp>
      <p:sp>
        <p:nvSpPr>
          <p:cNvPr id="4" name="Slide Number Placeholder 3"/>
          <p:cNvSpPr>
            <a:spLocks noGrp="1"/>
          </p:cNvSpPr>
          <p:nvPr>
            <p:ph type="sldNum" sz="quarter" idx="5"/>
          </p:nvPr>
        </p:nvSpPr>
        <p:spPr/>
        <p:txBody>
          <a:bodyPr/>
          <a:lstStyle/>
          <a:p>
            <a:fld id="{9D4D7EBF-AA96-3947-BF17-374009798F14}" type="slidenum">
              <a:rPr lang="en-US" smtClean="0"/>
              <a:t>18</a:t>
            </a:fld>
            <a:endParaRPr lang="en-US"/>
          </a:p>
        </p:txBody>
      </p:sp>
    </p:spTree>
    <p:extLst>
      <p:ext uri="{BB962C8B-B14F-4D97-AF65-F5344CB8AC3E}">
        <p14:creationId xmlns:p14="http://schemas.microsoft.com/office/powerpoint/2010/main" val="4155296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Notes for teachers: </a:t>
            </a:r>
            <a:r>
              <a:rPr lang="en-IE" b="0" dirty="0"/>
              <a:t>Students can be prompted to consider</a:t>
            </a:r>
            <a:r>
              <a:rPr lang="en-IE" dirty="0"/>
              <a:t>/discuss</a:t>
            </a:r>
            <a:r>
              <a:rPr lang="en-IE" b="0" dirty="0"/>
              <a:t> what other appliances consume more/less electricity than others. </a:t>
            </a:r>
            <a:r>
              <a:rPr lang="en-IE" dirty="0"/>
              <a:t>The domestic appliances are indicated on a low electricity use to high electricity use line on the next slide. </a:t>
            </a:r>
            <a:endParaRPr lang="en-IE" b="1" dirty="0">
              <a:solidFill>
                <a:srgbClr val="FF0000"/>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20</a:t>
            </a:fld>
            <a:endParaRPr lang="en-US"/>
          </a:p>
        </p:txBody>
      </p:sp>
    </p:spTree>
    <p:extLst>
      <p:ext uri="{BB962C8B-B14F-4D97-AF65-F5344CB8AC3E}">
        <p14:creationId xmlns:p14="http://schemas.microsoft.com/office/powerpoint/2010/main" val="3409641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www.met.ie</a:t>
            </a:r>
            <a:r>
              <a:rPr lang="en-US" dirty="0"/>
              <a:t>/forecasts/</a:t>
            </a:r>
            <a:r>
              <a:rPr lang="en-US" dirty="0" err="1"/>
              <a:t>atlantic</a:t>
            </a:r>
            <a:r>
              <a:rPr lang="en-US" dirty="0"/>
              <a:t>-charts/precipitation-pressure</a:t>
            </a:r>
          </a:p>
        </p:txBody>
      </p:sp>
      <p:sp>
        <p:nvSpPr>
          <p:cNvPr id="4" name="Slide Number Placeholder 3"/>
          <p:cNvSpPr>
            <a:spLocks noGrp="1"/>
          </p:cNvSpPr>
          <p:nvPr>
            <p:ph type="sldNum" sz="quarter" idx="5"/>
          </p:nvPr>
        </p:nvSpPr>
        <p:spPr/>
        <p:txBody>
          <a:bodyPr/>
          <a:lstStyle/>
          <a:p>
            <a:fld id="{9D4D7EBF-AA96-3947-BF17-374009798F14}" type="slidenum">
              <a:rPr lang="en-US" smtClean="0"/>
              <a:t>23</a:t>
            </a:fld>
            <a:endParaRPr lang="en-US"/>
          </a:p>
        </p:txBody>
      </p:sp>
    </p:spTree>
    <p:extLst>
      <p:ext uri="{BB962C8B-B14F-4D97-AF65-F5344CB8AC3E}">
        <p14:creationId xmlns:p14="http://schemas.microsoft.com/office/powerpoint/2010/main" val="3139876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=P5PhIE8ocIg</a:t>
            </a:r>
          </a:p>
        </p:txBody>
      </p:sp>
      <p:sp>
        <p:nvSpPr>
          <p:cNvPr id="4" name="Slide Number Placeholder 3"/>
          <p:cNvSpPr>
            <a:spLocks noGrp="1"/>
          </p:cNvSpPr>
          <p:nvPr>
            <p:ph type="sldNum" sz="quarter" idx="5"/>
          </p:nvPr>
        </p:nvSpPr>
        <p:spPr/>
        <p:txBody>
          <a:bodyPr/>
          <a:lstStyle/>
          <a:p>
            <a:fld id="{9D4D7EBF-AA96-3947-BF17-374009798F14}" type="slidenum">
              <a:rPr lang="en-US" smtClean="0"/>
              <a:t>3</a:t>
            </a:fld>
            <a:endParaRPr lang="en-US"/>
          </a:p>
        </p:txBody>
      </p:sp>
    </p:spTree>
    <p:extLst>
      <p:ext uri="{BB962C8B-B14F-4D97-AF65-F5344CB8AC3E}">
        <p14:creationId xmlns:p14="http://schemas.microsoft.com/office/powerpoint/2010/main" val="1062011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Notes for teachers: </a:t>
            </a:r>
            <a:r>
              <a:rPr lang="en-IE" b="0" dirty="0"/>
              <a:t>This is the first of four lessons. Look out for reminders to refer to your Weather Station throughout the lessons, this is an opportunity to check your Weather Station data and bring it into in-class discussion. </a:t>
            </a:r>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4</a:t>
            </a:fld>
            <a:endParaRPr lang="en-US"/>
          </a:p>
        </p:txBody>
      </p:sp>
    </p:spTree>
    <p:extLst>
      <p:ext uri="{BB962C8B-B14F-4D97-AF65-F5344CB8AC3E}">
        <p14:creationId xmlns:p14="http://schemas.microsoft.com/office/powerpoint/2010/main" val="1018967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focuses on the key lines found on weather maps. This content runs over two slides. Make sure to explain how these lines relate to weather patterns and conditions. A worksheet featuring several of these terms is referenced later and is available in resources. </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Recap Lines on Weather Map:</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Isotherms, isobars, isohels, isohyets, </a:t>
            </a:r>
            <a:r>
              <a:rPr lang="en-IE" sz="1200" dirty="0" err="1">
                <a:solidFill>
                  <a:schemeClr val="dk1"/>
                </a:solidFill>
              </a:rPr>
              <a:t>isotachs</a:t>
            </a:r>
            <a:r>
              <a:rPr lang="en-IE" sz="1200" dirty="0">
                <a:solidFill>
                  <a:schemeClr val="dk1"/>
                </a:solidFill>
              </a:rPr>
              <a:t>.</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Show students a sample weather map. Point out the isobars (lines representing pressure) and explain how closely spaced isobars indicate strong winds, while widely spaced isobars indicate calm conditions.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Explain how wind flows around high-pressure and low-pressure systems (clockwise in anticyclones and counterclockwise in depressions in the Northern Hemisphere).</a:t>
            </a:r>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7</a:t>
            </a:fld>
            <a:endParaRPr lang="en-US"/>
          </a:p>
        </p:txBody>
      </p:sp>
    </p:spTree>
    <p:extLst>
      <p:ext uri="{BB962C8B-B14F-4D97-AF65-F5344CB8AC3E}">
        <p14:creationId xmlns:p14="http://schemas.microsoft.com/office/powerpoint/2010/main" val="3639537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describes the characteristics of anticyclones and the type of weather they bring. It’s important to highlight how anticyclones contrast with depressions and to explain their impact on local weather conditions.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Anticyclones: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High-pressure areas are associated with calm, clear weather.</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Usually depicted with large "H"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anticyclones, air descends and prevents cloud formation, leading to settled weather.</a:t>
            </a:r>
            <a:endParaRPr lang="en-IE" sz="1200"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10</a:t>
            </a:fld>
            <a:endParaRPr lang="en-US"/>
          </a:p>
        </p:txBody>
      </p:sp>
    </p:spTree>
    <p:extLst>
      <p:ext uri="{BB962C8B-B14F-4D97-AF65-F5344CB8AC3E}">
        <p14:creationId xmlns:p14="http://schemas.microsoft.com/office/powerpoint/2010/main" val="2191439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a:t>Notes for teachers</a:t>
            </a:r>
            <a:r>
              <a:rPr lang="en-IE" sz="1200" b="1" dirty="0">
                <a:solidFill>
                  <a:schemeClr val="dk1"/>
                </a:solidFill>
              </a:rPr>
              <a:t>: </a:t>
            </a:r>
            <a:r>
              <a:rPr lang="en-IE" sz="1200" dirty="0">
                <a:solidFill>
                  <a:schemeClr val="dk1"/>
                </a:solidFill>
              </a:rPr>
              <a:t>This section describes the characteristics of anticyclones and the type of weather they bring. It’s important to highlight how anticyclones contrast with depressions and to explain their impact on local weather conditions.</a:t>
            </a:r>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11</a:t>
            </a:fld>
            <a:endParaRPr lang="en-US"/>
          </a:p>
        </p:txBody>
      </p:sp>
    </p:spTree>
    <p:extLst>
      <p:ext uri="{BB962C8B-B14F-4D97-AF65-F5344CB8AC3E}">
        <p14:creationId xmlns:p14="http://schemas.microsoft.com/office/powerpoint/2010/main" val="2742877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Anticyclones: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High-pressure areas are associated with calm, clear weather.</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Usually depicted with large "H"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anticyclones, air descends and prevents cloud formation, leading to settled weather.</a:t>
            </a:r>
            <a:endParaRPr lang="en-IE" sz="1200" dirty="0"/>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12</a:t>
            </a:fld>
            <a:endParaRPr lang="en-US"/>
          </a:p>
        </p:txBody>
      </p:sp>
    </p:spTree>
    <p:extLst>
      <p:ext uri="{BB962C8B-B14F-4D97-AF65-F5344CB8AC3E}">
        <p14:creationId xmlns:p14="http://schemas.microsoft.com/office/powerpoint/2010/main" val="4150260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outlines the characteristics of depressions and their associated weather patterns. It’s important to clarify the connection between depressions and fronts, as well as how depressions are formed. More information may be needed on the types of fronts if they have not been covered before.</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Depressions: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Low-pressure areas are associated with unsettled weather (rain, wind, and storms).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Represented by "L"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depressions, air rises, cools, and condenses, causing cloud formation and precipitation.</a:t>
            </a:r>
          </a:p>
          <a:p>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14</a:t>
            </a:fld>
            <a:endParaRPr lang="en-US"/>
          </a:p>
        </p:txBody>
      </p:sp>
    </p:spTree>
    <p:extLst>
      <p:ext uri="{BB962C8B-B14F-4D97-AF65-F5344CB8AC3E}">
        <p14:creationId xmlns:p14="http://schemas.microsoft.com/office/powerpoint/2010/main" val="3226698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outlines the characteristics of depressions and their associated weather patterns. It’s important to clarify the connection between depressions and fronts, as well as how depressions are formed. More information may be needed on the types of fronts if they have not been covered before.</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Depressions: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Low-pressure areas are associated with unsettled weather (rain, wind, and storms).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Represented by "L"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depressions, air rises, cools, and condenses, causing cloud formation and precipitation.</a:t>
            </a:r>
            <a:endParaRPr lang="en-US" dirty="0"/>
          </a:p>
          <a:p>
            <a:endParaRPr lang="en-US" dirty="0"/>
          </a:p>
        </p:txBody>
      </p:sp>
      <p:sp>
        <p:nvSpPr>
          <p:cNvPr id="4" name="Slide Number Placeholder 3"/>
          <p:cNvSpPr>
            <a:spLocks noGrp="1"/>
          </p:cNvSpPr>
          <p:nvPr>
            <p:ph type="sldNum" sz="quarter" idx="5"/>
          </p:nvPr>
        </p:nvSpPr>
        <p:spPr/>
        <p:txBody>
          <a:bodyPr/>
          <a:lstStyle/>
          <a:p>
            <a:fld id="{9D4D7EBF-AA96-3947-BF17-374009798F14}" type="slidenum">
              <a:rPr lang="en-US" smtClean="0"/>
              <a:t>15</a:t>
            </a:fld>
            <a:endParaRPr lang="en-US"/>
          </a:p>
        </p:txBody>
      </p:sp>
    </p:spTree>
    <p:extLst>
      <p:ext uri="{BB962C8B-B14F-4D97-AF65-F5344CB8AC3E}">
        <p14:creationId xmlns:p14="http://schemas.microsoft.com/office/powerpoint/2010/main" val="3606997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6zvm0kt.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tcuze6s1.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kq575bbj.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mpjsm4o.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d9aya9d.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qd2jlpx.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hrzsd43c.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r4ojdr0.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sy5wshl.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ivt2kyq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epjnw_w.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6yl2ff50.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3pvw18_v.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_vv510qp.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1ejdhqy.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zt74nih6.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wtzpb5zy.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mwb64gg.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r5k672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2uv87e9e.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bq5xr_w.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lfx4ttbw.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tlbqhn9.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j6saw9_l.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eheolcv.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TotalTime>
  <Words>1496</Words>
  <Application>Microsoft Macintosh PowerPoint</Application>
  <PresentationFormat>Custom</PresentationFormat>
  <Paragraphs>81</Paragraphs>
  <Slides>25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6</cp:revision>
  <dcterms:created xsi:type="dcterms:W3CDTF">2013-01-27T09:14:16Z</dcterms:created>
  <dcterms:modified xsi:type="dcterms:W3CDTF">2025-12-15T13:03:21Z</dcterms:modified>
  <cp:category/>
</cp:coreProperties>
</file>